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05600" cy="9944100"/>
  <p:embeddedFontLs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jVOlaRbq2uAaLyBQ5comLyt7kn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C1A9DA8-A2C9-4A48-913E-55E53F7889CA}">
  <a:tblStyle styleId="{2C1A9DA8-A2C9-4A48-913E-55E53F7889C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CFF0EC78-6335-4296-974B-BDA7A479225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69E575AF-9697-4ED1-8687-F3AA304EE490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4451" y="0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445626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4451" y="9445626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P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 txBox="1"/>
          <p:nvPr>
            <p:ph idx="1" type="body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0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:notes"/>
          <p:cNvSpPr txBox="1"/>
          <p:nvPr>
            <p:ph idx="1" type="body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1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:notes"/>
          <p:cNvSpPr txBox="1"/>
          <p:nvPr>
            <p:ph idx="1" type="body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2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:notes"/>
          <p:cNvSpPr txBox="1"/>
          <p:nvPr>
            <p:ph idx="1" type="body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3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4:notes"/>
          <p:cNvSpPr txBox="1"/>
          <p:nvPr>
            <p:ph idx="1" type="body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4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5:notes"/>
          <p:cNvSpPr txBox="1"/>
          <p:nvPr>
            <p:ph idx="1" type="body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5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6:notes"/>
          <p:cNvSpPr txBox="1"/>
          <p:nvPr>
            <p:ph idx="1" type="body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6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:notes"/>
          <p:cNvSpPr txBox="1"/>
          <p:nvPr>
            <p:ph idx="1" type="body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17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8:notes"/>
          <p:cNvSpPr txBox="1"/>
          <p:nvPr>
            <p:ph idx="1" type="body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8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9:notes"/>
          <p:cNvSpPr txBox="1"/>
          <p:nvPr>
            <p:ph idx="1" type="body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19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0:notes"/>
          <p:cNvSpPr txBox="1"/>
          <p:nvPr>
            <p:ph idx="1" type="body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0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/>
          <p:nvPr>
            <p:ph idx="1" type="body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5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:notes"/>
          <p:cNvSpPr txBox="1"/>
          <p:nvPr>
            <p:ph idx="1" type="body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6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7:notes"/>
          <p:cNvSpPr txBox="1"/>
          <p:nvPr>
            <p:ph idx="1" type="body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7:notes"/>
          <p:cNvSpPr txBox="1"/>
          <p:nvPr>
            <p:ph idx="12" type="sldNum"/>
          </p:nvPr>
        </p:nvSpPr>
        <p:spPr>
          <a:xfrm>
            <a:off x="3854451" y="9445626"/>
            <a:ext cx="2949575" cy="498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/>
          <p:nvPr>
            <p:ph idx="1" type="body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/>
          <p:nvPr>
            <p:ph idx="1" type="body"/>
          </p:nvPr>
        </p:nvSpPr>
        <p:spPr>
          <a:xfrm>
            <a:off x="681039" y="4786314"/>
            <a:ext cx="5443537" cy="391477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9:notes"/>
          <p:cNvSpPr/>
          <p:nvPr>
            <p:ph idx="2" type="sldImg"/>
          </p:nvPr>
        </p:nvSpPr>
        <p:spPr>
          <a:xfrm>
            <a:off x="420688" y="1243013"/>
            <a:ext cx="5964237" cy="33559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pic>
        <p:nvPicPr>
          <p:cNvPr id="21" name="Google Shape;2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65" y="0"/>
            <a:ext cx="1218887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showMasterSp="0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showMasterSp="0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showMasterSp="0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pic>
        <p:nvPicPr>
          <p:cNvPr id="28" name="Google Shape;2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56" y="0"/>
            <a:ext cx="1218968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2" name="Google Shape;3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pic>
        <p:nvPicPr>
          <p:cNvPr id="35" name="Google Shape;3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3" y="-1"/>
            <a:ext cx="12190956" cy="685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showMasterSp="0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showMasterSp="0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showMasterSp="0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4.jpg"/><Relationship Id="rId5" Type="http://schemas.openxmlformats.org/officeDocument/2006/relationships/image" Target="../media/image3.jpg"/><Relationship Id="rId6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617511" y="1135709"/>
            <a:ext cx="11198667" cy="143885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D"/>
              </a:buClr>
              <a:buSzPts val="3600"/>
              <a:buFont typeface="Calibri"/>
              <a:buNone/>
            </a:pPr>
            <a:r>
              <a:rPr b="1" i="0" lang="es-PE" sz="3600" u="none" cap="none" strike="noStrike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MÓDULO DE CONTROL DE PAGO DE PLANILLAS WEB 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5767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EB57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5767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EB57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5767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EB57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5767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EB57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5767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EB57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5767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EB57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5767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EB57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5767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EB57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5767"/>
              </a:buClr>
              <a:buSzPts val="3600"/>
              <a:buFont typeface="Calibri"/>
              <a:buNone/>
            </a:pPr>
            <a:r>
              <a:rPr b="1" i="0" lang="es-PE" sz="3600" u="none" cap="none" strike="noStrike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(MCPP WEB)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1" i="0" sz="3600" u="none" cap="none" strike="noStrik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9810" y="2911556"/>
            <a:ext cx="6232379" cy="372517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0" y="6636728"/>
            <a:ext cx="12192000" cy="22127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5767"/>
          </a:solidFill>
          <a:ln cap="flat" cmpd="sng" w="12700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0310415" y="5980101"/>
            <a:ext cx="15057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PE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Agosto 2023</a:t>
            </a:r>
            <a:endParaRPr/>
          </a:p>
        </p:txBody>
      </p:sp>
      <p:grpSp>
        <p:nvGrpSpPr>
          <p:cNvPr id="95" name="Google Shape;95;p1"/>
          <p:cNvGrpSpPr/>
          <p:nvPr/>
        </p:nvGrpSpPr>
        <p:grpSpPr>
          <a:xfrm>
            <a:off x="1677795" y="221272"/>
            <a:ext cx="8836405" cy="706575"/>
            <a:chOff x="1524000" y="555448"/>
            <a:chExt cx="8836405" cy="706575"/>
          </a:xfrm>
        </p:grpSpPr>
        <p:pic>
          <p:nvPicPr>
            <p:cNvPr id="96" name="Google Shape;96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524000" y="555449"/>
              <a:ext cx="1248829" cy="706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419171" y="555448"/>
              <a:ext cx="941234" cy="5675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034717" y="684580"/>
              <a:ext cx="2122566" cy="4483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"/>
          <p:cNvSpPr/>
          <p:nvPr/>
        </p:nvSpPr>
        <p:spPr>
          <a:xfrm>
            <a:off x="600404" y="1457608"/>
            <a:ext cx="1911977" cy="742505"/>
          </a:xfrm>
          <a:prstGeom prst="homePlate">
            <a:avLst>
              <a:gd fmla="val 50000" name="adj"/>
            </a:avLst>
          </a:prstGeom>
          <a:solidFill>
            <a:srgbClr val="EB57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B57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0"/>
          <p:cNvSpPr txBox="1"/>
          <p:nvPr/>
        </p:nvSpPr>
        <p:spPr>
          <a:xfrm>
            <a:off x="1156483" y="311917"/>
            <a:ext cx="80416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¿Cómo se debe realizar el </a:t>
            </a:r>
            <a:r>
              <a:rPr b="1" lang="es-PE" sz="24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ordenamiento de la planilla</a:t>
            </a:r>
            <a:r>
              <a:rPr b="1" lang="es-PE" sz="2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>
              <a:solidFill>
                <a:srgbClr val="4B4B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0"/>
          <p:cNvSpPr txBox="1"/>
          <p:nvPr/>
        </p:nvSpPr>
        <p:spPr>
          <a:xfrm>
            <a:off x="598043" y="1628805"/>
            <a:ext cx="111962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Activos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271;p10"/>
          <p:cNvGrpSpPr/>
          <p:nvPr/>
        </p:nvGrpSpPr>
        <p:grpSpPr>
          <a:xfrm>
            <a:off x="600405" y="319701"/>
            <a:ext cx="556078" cy="523220"/>
            <a:chOff x="1198486" y="4225954"/>
            <a:chExt cx="556078" cy="523220"/>
          </a:xfrm>
        </p:grpSpPr>
        <p:sp>
          <p:nvSpPr>
            <p:cNvPr id="272" name="Google Shape;272;p10"/>
            <p:cNvSpPr/>
            <p:nvPr/>
          </p:nvSpPr>
          <p:spPr>
            <a:xfrm>
              <a:off x="1198486" y="4234831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0"/>
            <p:cNvSpPr txBox="1"/>
            <p:nvPr/>
          </p:nvSpPr>
          <p:spPr>
            <a:xfrm>
              <a:off x="1257417" y="4225954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  <p:sp>
        <p:nvSpPr>
          <p:cNvPr id="274" name="Google Shape;274;p10"/>
          <p:cNvSpPr/>
          <p:nvPr/>
        </p:nvSpPr>
        <p:spPr>
          <a:xfrm>
            <a:off x="0" y="6636728"/>
            <a:ext cx="12192000" cy="22127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5767"/>
          </a:solidFill>
          <a:ln cap="flat" cmpd="sng" w="12700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0"/>
          <p:cNvSpPr/>
          <p:nvPr/>
        </p:nvSpPr>
        <p:spPr>
          <a:xfrm>
            <a:off x="2571312" y="1167140"/>
            <a:ext cx="5585860" cy="139499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0"/>
          <p:cNvSpPr txBox="1"/>
          <p:nvPr/>
        </p:nvSpPr>
        <p:spPr>
          <a:xfrm>
            <a:off x="2723032" y="1205967"/>
            <a:ext cx="490854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Modalidades Formativas y otros de similar naturaleza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Ocasionales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Contratos FAG -PAC</a:t>
            </a:r>
            <a:endParaRPr/>
          </a:p>
        </p:txBody>
      </p:sp>
      <p:sp>
        <p:nvSpPr>
          <p:cNvPr id="277" name="Google Shape;277;p10"/>
          <p:cNvSpPr/>
          <p:nvPr/>
        </p:nvSpPr>
        <p:spPr>
          <a:xfrm>
            <a:off x="600404" y="3226431"/>
            <a:ext cx="1911977" cy="742505"/>
          </a:xfrm>
          <a:prstGeom prst="homePlate">
            <a:avLst>
              <a:gd fmla="val 50000" name="adj"/>
            </a:avLst>
          </a:prstGeom>
          <a:solidFill>
            <a:srgbClr val="EB57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B57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0"/>
          <p:cNvSpPr txBox="1"/>
          <p:nvPr/>
        </p:nvSpPr>
        <p:spPr>
          <a:xfrm>
            <a:off x="598043" y="3397628"/>
            <a:ext cx="152715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Pensionistas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0"/>
          <p:cNvSpPr/>
          <p:nvPr/>
        </p:nvSpPr>
        <p:spPr>
          <a:xfrm>
            <a:off x="2571312" y="3106738"/>
            <a:ext cx="5585860" cy="981894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 txBox="1"/>
          <p:nvPr/>
        </p:nvSpPr>
        <p:spPr>
          <a:xfrm>
            <a:off x="2723032" y="3182186"/>
            <a:ext cx="49085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Pensionistas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Sobrevivientes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Ocasionales</a:t>
            </a:r>
            <a:endParaRPr/>
          </a:p>
        </p:txBody>
      </p:sp>
      <p:sp>
        <p:nvSpPr>
          <p:cNvPr id="281" name="Google Shape;281;p10"/>
          <p:cNvSpPr/>
          <p:nvPr/>
        </p:nvSpPr>
        <p:spPr>
          <a:xfrm>
            <a:off x="600404" y="4974955"/>
            <a:ext cx="1911977" cy="742505"/>
          </a:xfrm>
          <a:prstGeom prst="homePlate">
            <a:avLst>
              <a:gd fmla="val 50000" name="adj"/>
            </a:avLst>
          </a:prstGeom>
          <a:solidFill>
            <a:srgbClr val="EB57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B57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 txBox="1"/>
          <p:nvPr/>
        </p:nvSpPr>
        <p:spPr>
          <a:xfrm>
            <a:off x="598043" y="5025370"/>
            <a:ext cx="21249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Reconocimientos Estatales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/>
          <p:nvPr/>
        </p:nvSpPr>
        <p:spPr>
          <a:xfrm>
            <a:off x="2571312" y="4855262"/>
            <a:ext cx="5585860" cy="981894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0"/>
          <p:cNvSpPr txBox="1"/>
          <p:nvPr/>
        </p:nvSpPr>
        <p:spPr>
          <a:xfrm>
            <a:off x="2723032" y="4930710"/>
            <a:ext cx="49085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Pensiones de gracia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Defensores de la Patria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Palmas Magisteriales</a:t>
            </a:r>
            <a:endParaRPr/>
          </a:p>
        </p:txBody>
      </p:sp>
      <p:pic>
        <p:nvPicPr>
          <p:cNvPr id="285" name="Google Shape;2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0807" y="1065308"/>
            <a:ext cx="2306011" cy="5453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"/>
          <p:cNvSpPr/>
          <p:nvPr/>
        </p:nvSpPr>
        <p:spPr>
          <a:xfrm>
            <a:off x="600404" y="1411858"/>
            <a:ext cx="1911977" cy="974993"/>
          </a:xfrm>
          <a:prstGeom prst="homePlate">
            <a:avLst>
              <a:gd fmla="val 50000" name="adj"/>
            </a:avLst>
          </a:prstGeom>
          <a:solidFill>
            <a:srgbClr val="EB57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B57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1"/>
          <p:cNvSpPr txBox="1"/>
          <p:nvPr/>
        </p:nvSpPr>
        <p:spPr>
          <a:xfrm>
            <a:off x="1156483" y="311917"/>
            <a:ext cx="80416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¿Cómo se debe realizar el </a:t>
            </a:r>
            <a:r>
              <a:rPr b="1" lang="es-PE" sz="24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ordenamiento de la planilla</a:t>
            </a:r>
            <a:r>
              <a:rPr b="1" lang="es-PE" sz="2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>
              <a:solidFill>
                <a:srgbClr val="4B4B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1"/>
          <p:cNvSpPr txBox="1"/>
          <p:nvPr/>
        </p:nvSpPr>
        <p:spPr>
          <a:xfrm>
            <a:off x="598043" y="1433858"/>
            <a:ext cx="159939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Beneficiarios Judiciales y Tutores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3" name="Google Shape;293;p11"/>
          <p:cNvGrpSpPr/>
          <p:nvPr/>
        </p:nvGrpSpPr>
        <p:grpSpPr>
          <a:xfrm>
            <a:off x="600405" y="319701"/>
            <a:ext cx="556078" cy="523220"/>
            <a:chOff x="1198486" y="4225954"/>
            <a:chExt cx="556078" cy="523220"/>
          </a:xfrm>
        </p:grpSpPr>
        <p:sp>
          <p:nvSpPr>
            <p:cNvPr id="294" name="Google Shape;294;p11"/>
            <p:cNvSpPr/>
            <p:nvPr/>
          </p:nvSpPr>
          <p:spPr>
            <a:xfrm>
              <a:off x="1198486" y="4234831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1"/>
            <p:cNvSpPr txBox="1"/>
            <p:nvPr/>
          </p:nvSpPr>
          <p:spPr>
            <a:xfrm>
              <a:off x="1257417" y="4225954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  <p:sp>
        <p:nvSpPr>
          <p:cNvPr id="296" name="Google Shape;296;p11"/>
          <p:cNvSpPr/>
          <p:nvPr/>
        </p:nvSpPr>
        <p:spPr>
          <a:xfrm>
            <a:off x="0" y="6636728"/>
            <a:ext cx="12192000" cy="22127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5767"/>
          </a:solidFill>
          <a:ln cap="flat" cmpd="sng" w="12700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1"/>
          <p:cNvSpPr/>
          <p:nvPr/>
        </p:nvSpPr>
        <p:spPr>
          <a:xfrm>
            <a:off x="2571312" y="1478831"/>
            <a:ext cx="5585860" cy="768192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1"/>
          <p:cNvSpPr txBox="1"/>
          <p:nvPr/>
        </p:nvSpPr>
        <p:spPr>
          <a:xfrm>
            <a:off x="2723032" y="1570539"/>
            <a:ext cx="490854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Alimentos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Tutores</a:t>
            </a:r>
            <a:endParaRPr/>
          </a:p>
        </p:txBody>
      </p:sp>
      <p:sp>
        <p:nvSpPr>
          <p:cNvPr id="299" name="Google Shape;299;p11"/>
          <p:cNvSpPr/>
          <p:nvPr/>
        </p:nvSpPr>
        <p:spPr>
          <a:xfrm>
            <a:off x="600404" y="3226431"/>
            <a:ext cx="1911977" cy="742505"/>
          </a:xfrm>
          <a:prstGeom prst="homePlate">
            <a:avLst>
              <a:gd fmla="val 50000" name="adj"/>
            </a:avLst>
          </a:prstGeom>
          <a:solidFill>
            <a:srgbClr val="EB57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B57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1"/>
          <p:cNvSpPr txBox="1"/>
          <p:nvPr/>
        </p:nvSpPr>
        <p:spPr>
          <a:xfrm>
            <a:off x="598043" y="3397628"/>
            <a:ext cx="19119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Pagos Únicos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1"/>
          <p:cNvSpPr/>
          <p:nvPr/>
        </p:nvSpPr>
        <p:spPr>
          <a:xfrm>
            <a:off x="2571312" y="3106738"/>
            <a:ext cx="5585860" cy="981894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1"/>
          <p:cNvSpPr txBox="1"/>
          <p:nvPr/>
        </p:nvSpPr>
        <p:spPr>
          <a:xfrm>
            <a:off x="2723032" y="3182186"/>
            <a:ext cx="49085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Liquidaciones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Reintegros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Adeudos Judiciales</a:t>
            </a:r>
            <a:endParaRPr/>
          </a:p>
        </p:txBody>
      </p:sp>
      <p:sp>
        <p:nvSpPr>
          <p:cNvPr id="303" name="Google Shape;303;p11"/>
          <p:cNvSpPr/>
          <p:nvPr/>
        </p:nvSpPr>
        <p:spPr>
          <a:xfrm>
            <a:off x="600404" y="4974955"/>
            <a:ext cx="1911977" cy="742505"/>
          </a:xfrm>
          <a:prstGeom prst="homePlate">
            <a:avLst>
              <a:gd fmla="val 50000" name="adj"/>
            </a:avLst>
          </a:prstGeom>
          <a:solidFill>
            <a:srgbClr val="EB57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B57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1"/>
          <p:cNvSpPr txBox="1"/>
          <p:nvPr/>
        </p:nvSpPr>
        <p:spPr>
          <a:xfrm>
            <a:off x="598043" y="5146152"/>
            <a:ext cx="212498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Provisionales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1"/>
          <p:cNvSpPr/>
          <p:nvPr/>
        </p:nvSpPr>
        <p:spPr>
          <a:xfrm>
            <a:off x="2571312" y="5049665"/>
            <a:ext cx="5585860" cy="506335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1"/>
          <p:cNvSpPr txBox="1"/>
          <p:nvPr/>
        </p:nvSpPr>
        <p:spPr>
          <a:xfrm>
            <a:off x="2723032" y="5136888"/>
            <a:ext cx="490854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Provisionales</a:t>
            </a:r>
            <a:endParaRPr/>
          </a:p>
        </p:txBody>
      </p:sp>
      <p:pic>
        <p:nvPicPr>
          <p:cNvPr id="307" name="Google Shape;30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12495" y="542749"/>
            <a:ext cx="1789273" cy="5810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"/>
          <p:cNvSpPr txBox="1"/>
          <p:nvPr/>
        </p:nvSpPr>
        <p:spPr>
          <a:xfrm>
            <a:off x="1250755" y="437920"/>
            <a:ext cx="11547779" cy="47928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D"/>
              </a:buClr>
              <a:buSzPts val="2400"/>
              <a:buFont typeface="Calibri"/>
              <a:buNone/>
            </a:pPr>
            <a:r>
              <a:rPr b="1" lang="es-PE" sz="2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¿Qué </a:t>
            </a:r>
            <a:r>
              <a:rPr b="1" lang="es-PE" sz="24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validaciones</a:t>
            </a:r>
            <a:r>
              <a:rPr b="1" lang="es-PE" sz="2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 se van a realizar?</a:t>
            </a:r>
            <a:endParaRPr/>
          </a:p>
        </p:txBody>
      </p:sp>
      <p:graphicFrame>
        <p:nvGraphicFramePr>
          <p:cNvPr id="313" name="Google Shape;313;p12"/>
          <p:cNvGraphicFramePr/>
          <p:nvPr/>
        </p:nvGraphicFramePr>
        <p:xfrm>
          <a:off x="1436234" y="14445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{2C1A9DA8-A2C9-4A48-913E-55E53F7889CA}</a:tableStyleId>
              </a:tblPr>
              <a:tblGrid>
                <a:gridCol w="2319025"/>
                <a:gridCol w="1269500"/>
                <a:gridCol w="1020925"/>
                <a:gridCol w="1310950"/>
                <a:gridCol w="1444175"/>
                <a:gridCol w="1444175"/>
              </a:tblGrid>
              <a:tr h="287025">
                <a:tc rowSpan="2">
                  <a:txBody>
                    <a:bodyPr/>
                    <a:lstStyle/>
                    <a:p>
                      <a:pPr indent="0" lvl="0" marL="0" marR="34925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 de Planilla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40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Validaciones</a:t>
                      </a:r>
                      <a:endParaRPr sz="1400" u="none" cap="none" strike="noStrik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5767"/>
                    </a:solidFill>
                  </a:tcPr>
                </a:tc>
                <a:tc hMerge="1"/>
                <a:tc hMerge="1"/>
                <a:tc hMerge="1"/>
                <a:tc hMerge="1"/>
              </a:tr>
              <a:tr h="4712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 y Número de Documento de Identidad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1/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Unidad Ejecutora, Tipo y Número de Registro en el AIRHSP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 y Número de documento de identidad en el AIRHSP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Número de Cuenta Bancaria en el Banco de la Nación 2/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Titular del registro en el AIRHSP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3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Activos, Pensionistas y Reconocimientos Estatales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aplica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5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Descuentos Judiciales y Tutores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Pagos únicos y Provisionales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aplica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4" name="Google Shape;314;p12"/>
          <p:cNvSpPr txBox="1"/>
          <p:nvPr/>
        </p:nvSpPr>
        <p:spPr>
          <a:xfrm>
            <a:off x="694677" y="5130062"/>
            <a:ext cx="9550334" cy="532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630555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1/ DNI se valida con RENIEC y CE se valida con Migraciones. </a:t>
            </a:r>
            <a:endParaRPr b="1"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30555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-PE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2/ En caso la persona tenga una cuenta en el Banco de la Nación</a:t>
            </a:r>
            <a:r>
              <a:rPr lang="es-PE" sz="10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2"/>
          <p:cNvSpPr/>
          <p:nvPr/>
        </p:nvSpPr>
        <p:spPr>
          <a:xfrm>
            <a:off x="0" y="6636728"/>
            <a:ext cx="12192000" cy="22127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5767"/>
          </a:solidFill>
          <a:ln cap="flat" cmpd="sng" w="12700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6" name="Google Shape;316;p12"/>
          <p:cNvGrpSpPr/>
          <p:nvPr/>
        </p:nvGrpSpPr>
        <p:grpSpPr>
          <a:xfrm>
            <a:off x="694677" y="518532"/>
            <a:ext cx="556078" cy="523220"/>
            <a:chOff x="1198486" y="4881565"/>
            <a:chExt cx="556078" cy="523220"/>
          </a:xfrm>
        </p:grpSpPr>
        <p:sp>
          <p:nvSpPr>
            <p:cNvPr id="317" name="Google Shape;317;p12"/>
            <p:cNvSpPr/>
            <p:nvPr/>
          </p:nvSpPr>
          <p:spPr>
            <a:xfrm>
              <a:off x="1198486" y="4890442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2"/>
            <p:cNvSpPr txBox="1"/>
            <p:nvPr/>
          </p:nvSpPr>
          <p:spPr>
            <a:xfrm>
              <a:off x="1257417" y="4881565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"/>
          <p:cNvSpPr txBox="1"/>
          <p:nvPr/>
        </p:nvSpPr>
        <p:spPr>
          <a:xfrm>
            <a:off x="851414" y="114329"/>
            <a:ext cx="11547779" cy="71000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5767"/>
              </a:buClr>
              <a:buSzPts val="2400"/>
              <a:buFont typeface="Calibri"/>
              <a:buNone/>
            </a:pPr>
            <a:r>
              <a:rPr b="1" lang="es-PE" sz="24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Adecuaciones al sistema de planillas </a:t>
            </a:r>
            <a:r>
              <a:rPr b="1" lang="es-PE" sz="2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de las unidades ejecutoras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3"/>
          <p:cNvSpPr/>
          <p:nvPr/>
        </p:nvSpPr>
        <p:spPr>
          <a:xfrm>
            <a:off x="0" y="6636728"/>
            <a:ext cx="12192000" cy="22127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5767"/>
          </a:solidFill>
          <a:ln cap="flat" cmpd="sng" w="12700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5" name="Google Shape;325;p13"/>
          <p:cNvGrpSpPr/>
          <p:nvPr/>
        </p:nvGrpSpPr>
        <p:grpSpPr>
          <a:xfrm>
            <a:off x="236405" y="211883"/>
            <a:ext cx="556078" cy="523220"/>
            <a:chOff x="1198486" y="5513576"/>
            <a:chExt cx="556078" cy="523220"/>
          </a:xfrm>
        </p:grpSpPr>
        <p:sp>
          <p:nvSpPr>
            <p:cNvPr id="326" name="Google Shape;326;p13"/>
            <p:cNvSpPr/>
            <p:nvPr/>
          </p:nvSpPr>
          <p:spPr>
            <a:xfrm>
              <a:off x="1198486" y="5522453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3"/>
            <p:cNvSpPr txBox="1"/>
            <p:nvPr/>
          </p:nvSpPr>
          <p:spPr>
            <a:xfrm>
              <a:off x="1257417" y="5513576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</p:grpSp>
      <p:sp>
        <p:nvSpPr>
          <p:cNvPr id="328" name="Google Shape;328;p13"/>
          <p:cNvSpPr/>
          <p:nvPr/>
        </p:nvSpPr>
        <p:spPr>
          <a:xfrm>
            <a:off x="823730" y="979261"/>
            <a:ext cx="394309" cy="394309"/>
          </a:xfrm>
          <a:prstGeom prst="ellipse">
            <a:avLst/>
          </a:prstGeom>
          <a:solidFill>
            <a:srgbClr val="EB57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3"/>
          <p:cNvSpPr txBox="1"/>
          <p:nvPr/>
        </p:nvSpPr>
        <p:spPr>
          <a:xfrm>
            <a:off x="804358" y="1002777"/>
            <a:ext cx="4892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7.1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3"/>
          <p:cNvSpPr txBox="1"/>
          <p:nvPr/>
        </p:nvSpPr>
        <p:spPr>
          <a:xfrm>
            <a:off x="1268640" y="975932"/>
            <a:ext cx="10419093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6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HOMOLOGAR CONCEPTOS DE PLANILLA CON EL CATÁLOGO ÚNICO DE CONCEPTOS DEL AIRHSP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B4B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opción </a:t>
            </a:r>
            <a:r>
              <a:rPr b="1"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Mantenimiento de Conceptos de Planilla del </a:t>
            </a:r>
            <a:r>
              <a:rPr b="1" i="1"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de Planilla de las Unidades Ejecutoras </a:t>
            </a: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deberán agregar dos campos adicionales: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 de Concepto equivalente en el Catálogo Único de Conceptos del AIRHSP: Campo de tipo texto de 1 carácter numérico.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Código de Concepto equivalente en el Catálogo Único de Conceptos del AIRHSP: Campo de tipo texto de 4 caracteres numéricos.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Nota:</a:t>
            </a: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 catálogo de conceptos completo del AIRHSP será remitido por correo electrónico al personal de contacto de la Unidad Ejecutora para la implementación.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1" name="Google Shape;331;p13"/>
          <p:cNvGraphicFramePr/>
          <p:nvPr/>
        </p:nvGraphicFramePr>
        <p:xfrm>
          <a:off x="3202231" y="277848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{CFF0EC78-6335-4296-974B-BDA7A4792250}</a:tableStyleId>
              </a:tblPr>
              <a:tblGrid>
                <a:gridCol w="2381825"/>
                <a:gridCol w="3107175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/>
                        <a:t>CODIGO_TIPO_CONCEPTO_AIRHSP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/>
                        <a:t>DESCRIPCIÓN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400" u="none" cap="none" strike="noStrike"/>
                        <a:t>1</a:t>
                      </a:r>
                      <a:endParaRPr b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Ingresos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400" u="none" cap="none" strike="noStrike"/>
                        <a:t>2</a:t>
                      </a:r>
                      <a:endParaRPr b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Descuentos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400" u="none" cap="none" strike="noStrike"/>
                        <a:t>3</a:t>
                      </a:r>
                      <a:endParaRPr b="0"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Aportes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32" name="Google Shape;332;p13"/>
          <p:cNvGraphicFramePr/>
          <p:nvPr/>
        </p:nvGraphicFramePr>
        <p:xfrm>
          <a:off x="3202231" y="4480884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{CFF0EC78-6335-4296-974B-BDA7A4792250}</a:tableStyleId>
              </a:tblPr>
              <a:tblGrid>
                <a:gridCol w="2644675"/>
                <a:gridCol w="2844350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CODIGO_CONCEPTO_AIRHSP</a:t>
                      </a:r>
                      <a:endParaRPr/>
                    </a:p>
                  </a:txBody>
                  <a:tcPr marT="0" marB="0" marR="68575" marL="68575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DESCRIPCIÓN</a:t>
                      </a:r>
                      <a:endParaRPr/>
                    </a:p>
                  </a:txBody>
                  <a:tcPr marT="0" marB="0" marR="68575" marL="68575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DDDD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0131</a:t>
                      </a:r>
                      <a:endParaRPr/>
                    </a:p>
                  </a:txBody>
                  <a:tcPr marT="0" marB="0" marR="68575" marL="68575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Honorarios por servicios profesionales/técnicos</a:t>
                      </a:r>
                      <a:endParaRPr/>
                    </a:p>
                  </a:txBody>
                  <a:tcPr marT="0" marB="0" marR="68575" marL="68575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0707</a:t>
                      </a:r>
                      <a:endParaRPr/>
                    </a:p>
                  </a:txBody>
                  <a:tcPr marT="0" marB="0" marR="68575" marL="68575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Monto Único Consolidado (MUC) - (DL. 276)</a:t>
                      </a:r>
                      <a:endParaRPr/>
                    </a:p>
                  </a:txBody>
                  <a:tcPr marT="0" marB="0" marR="68575" marL="68575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……</a:t>
                      </a:r>
                      <a:endParaRPr/>
                    </a:p>
                  </a:txBody>
                  <a:tcPr marT="0" marB="0" marR="68575" marL="68575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T="0" marB="0" marR="68575" marL="68575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4"/>
          <p:cNvSpPr/>
          <p:nvPr/>
        </p:nvSpPr>
        <p:spPr>
          <a:xfrm>
            <a:off x="0" y="6636728"/>
            <a:ext cx="12192000" cy="22127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5767"/>
          </a:solidFill>
          <a:ln cap="flat" cmpd="sng" w="12700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4"/>
          <p:cNvSpPr txBox="1"/>
          <p:nvPr/>
        </p:nvSpPr>
        <p:spPr>
          <a:xfrm>
            <a:off x="1065322" y="114329"/>
            <a:ext cx="11547779" cy="71000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5767"/>
              </a:buClr>
              <a:buSzPts val="2400"/>
              <a:buFont typeface="Calibri"/>
              <a:buNone/>
            </a:pPr>
            <a:r>
              <a:rPr b="1" lang="es-PE" sz="24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Adecuaciones al sistema de planillas </a:t>
            </a:r>
            <a:r>
              <a:rPr b="1" lang="es-PE" sz="2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de las unidades ejecutoras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9" name="Google Shape;339;p14"/>
          <p:cNvGrpSpPr/>
          <p:nvPr/>
        </p:nvGrpSpPr>
        <p:grpSpPr>
          <a:xfrm>
            <a:off x="450313" y="211883"/>
            <a:ext cx="556078" cy="523220"/>
            <a:chOff x="1198486" y="5513576"/>
            <a:chExt cx="556078" cy="523220"/>
          </a:xfrm>
        </p:grpSpPr>
        <p:sp>
          <p:nvSpPr>
            <p:cNvPr id="340" name="Google Shape;340;p14"/>
            <p:cNvSpPr/>
            <p:nvPr/>
          </p:nvSpPr>
          <p:spPr>
            <a:xfrm>
              <a:off x="1198486" y="5522453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4"/>
            <p:cNvSpPr txBox="1"/>
            <p:nvPr/>
          </p:nvSpPr>
          <p:spPr>
            <a:xfrm>
              <a:off x="1257417" y="5513576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</p:grpSp>
      <p:sp>
        <p:nvSpPr>
          <p:cNvPr id="342" name="Google Shape;342;p14"/>
          <p:cNvSpPr/>
          <p:nvPr/>
        </p:nvSpPr>
        <p:spPr>
          <a:xfrm>
            <a:off x="899874" y="911645"/>
            <a:ext cx="394309" cy="394309"/>
          </a:xfrm>
          <a:prstGeom prst="ellipse">
            <a:avLst/>
          </a:prstGeom>
          <a:solidFill>
            <a:srgbClr val="EB57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4"/>
          <p:cNvSpPr txBox="1"/>
          <p:nvPr/>
        </p:nvSpPr>
        <p:spPr>
          <a:xfrm>
            <a:off x="875314" y="939522"/>
            <a:ext cx="4892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7.2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4"/>
          <p:cNvSpPr txBox="1"/>
          <p:nvPr/>
        </p:nvSpPr>
        <p:spPr>
          <a:xfrm>
            <a:off x="1294766" y="939522"/>
            <a:ext cx="10419093" cy="5570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6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AGREGAR EL TIPO Y NUMERO DE REGISTRO AIRHSP EN EL LEGAJO DE PERSONAL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B4B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opción de </a:t>
            </a:r>
            <a:r>
              <a:rPr b="1"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Mantenimiento de Legajo de Personal (o equivalente) del </a:t>
            </a:r>
            <a:r>
              <a:rPr b="1" i="1"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de Planilla de las Unidades Ejecutoras </a:t>
            </a: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deberán agregar dos campos adicionales: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Tipo de Registro asignado al trabajador en el AIRHSP: Campo de tipo texto de 1 carácter numérico de longitud.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Número de Registro asignado al trabajador en el AIRHSP: Campo de tipo texto de 6 caracteres numéricos de longitud: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5" name="Google Shape;345;p14"/>
          <p:cNvGraphicFramePr/>
          <p:nvPr/>
        </p:nvGraphicFramePr>
        <p:xfrm>
          <a:off x="3102464" y="256809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{CFF0EC78-6335-4296-974B-BDA7A4792250}</a:tableStyleId>
              </a:tblPr>
              <a:tblGrid>
                <a:gridCol w="2312925"/>
                <a:gridCol w="2900425"/>
              </a:tblGrid>
              <a:tr h="90375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TIPO_REGISTRO_AIRHSP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/>
                        <a:t>DESCRIPCIÓN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DDDDDD"/>
                    </a:solidFill>
                  </a:tcPr>
                </a:tc>
              </a:tr>
              <a:tr h="746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Palmas Magisteriales</a:t>
                      </a:r>
                      <a:endParaRPr/>
                    </a:p>
                  </a:txBody>
                  <a:tcPr marT="0" marB="0" marR="68575" marL="68575"/>
                </a:tc>
              </a:tr>
              <a:tr h="746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Activos</a:t>
                      </a:r>
                      <a:endParaRPr/>
                    </a:p>
                  </a:txBody>
                  <a:tcPr marT="0" marB="0" marR="68575" marL="68575"/>
                </a:tc>
              </a:tr>
              <a:tr h="746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Pensionistas Titulares</a:t>
                      </a:r>
                      <a:endParaRPr/>
                    </a:p>
                  </a:txBody>
                  <a:tcPr marT="0" marB="0" marR="68575" marL="68575"/>
                </a:tc>
              </a:tr>
              <a:tr h="746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Pensionistas Sobrevivientes</a:t>
                      </a:r>
                      <a:endParaRPr/>
                    </a:p>
                  </a:txBody>
                  <a:tcPr marT="0" marB="0" marR="68575" marL="68575"/>
                </a:tc>
              </a:tr>
              <a:tr h="746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</a:t>
                      </a:r>
                      <a:endParaRPr/>
                    </a:p>
                  </a:txBody>
                  <a:tcPr marT="0" marB="0" marR="68575" marL="68575"/>
                </a:tc>
              </a:tr>
              <a:tr h="746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Convenio de Administración</a:t>
                      </a:r>
                      <a:endParaRPr/>
                    </a:p>
                  </a:txBody>
                  <a:tcPr marT="0" marB="0" marR="68575" marL="68575"/>
                </a:tc>
              </a:tr>
              <a:tr h="746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Modalidad Formativa</a:t>
                      </a:r>
                      <a:endParaRPr/>
                    </a:p>
                  </a:txBody>
                  <a:tcPr marT="0" marB="0" marR="68575" marL="68575"/>
                </a:tc>
              </a:tr>
              <a:tr h="746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CPMP</a:t>
                      </a:r>
                      <a:endParaRPr/>
                    </a:p>
                  </a:txBody>
                  <a:tcPr marT="0" marB="0" marR="68575" marL="68575"/>
                </a:tc>
              </a:tr>
              <a:tr h="746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Defensores de la Patria</a:t>
                      </a:r>
                      <a:endParaRPr/>
                    </a:p>
                  </a:txBody>
                  <a:tcPr marT="0" marB="0" marR="68575" marL="68575"/>
                </a:tc>
              </a:tr>
              <a:tr h="746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Promotoras</a:t>
                      </a:r>
                      <a:endParaRPr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graphicFrame>
        <p:nvGraphicFramePr>
          <p:cNvPr id="346" name="Google Shape;346;p14"/>
          <p:cNvGraphicFramePr/>
          <p:nvPr/>
        </p:nvGraphicFramePr>
        <p:xfrm>
          <a:off x="4376274" y="531910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{CFF0EC78-6335-4296-974B-BDA7A4792250}</a:tableStyleId>
              </a:tblPr>
              <a:tblGrid>
                <a:gridCol w="2665725"/>
              </a:tblGrid>
              <a:tr h="152400">
                <a:tc>
                  <a:txBody>
                    <a:bodyPr/>
                    <a:lstStyle/>
                    <a:p>
                      <a:pPr indent="0" lvl="0" marL="45720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/>
                        <a:t>NUMERO_REGISTRO_AIRHSP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solidFill>
                      <a:srgbClr val="DDDDDD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45720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000020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45720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000181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45720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002712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45720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…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5"/>
          <p:cNvSpPr/>
          <p:nvPr/>
        </p:nvSpPr>
        <p:spPr>
          <a:xfrm>
            <a:off x="0" y="6636728"/>
            <a:ext cx="12192000" cy="22127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5767"/>
          </a:solidFill>
          <a:ln cap="flat" cmpd="sng" w="12700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5"/>
          <p:cNvSpPr txBox="1"/>
          <p:nvPr/>
        </p:nvSpPr>
        <p:spPr>
          <a:xfrm>
            <a:off x="1065322" y="114329"/>
            <a:ext cx="11547779" cy="71000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5767"/>
              </a:buClr>
              <a:buSzPts val="2400"/>
              <a:buFont typeface="Calibri"/>
              <a:buNone/>
            </a:pPr>
            <a:r>
              <a:rPr b="1" lang="es-PE" sz="24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Adecuaciones al sistema de planillas </a:t>
            </a:r>
            <a:r>
              <a:rPr b="1" lang="es-PE" sz="2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de las unidades ejecutoras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3" name="Google Shape;353;p15"/>
          <p:cNvGrpSpPr/>
          <p:nvPr/>
        </p:nvGrpSpPr>
        <p:grpSpPr>
          <a:xfrm>
            <a:off x="450313" y="211883"/>
            <a:ext cx="556078" cy="523220"/>
            <a:chOff x="1198486" y="5513576"/>
            <a:chExt cx="556078" cy="523220"/>
          </a:xfrm>
        </p:grpSpPr>
        <p:sp>
          <p:nvSpPr>
            <p:cNvPr id="354" name="Google Shape;354;p15"/>
            <p:cNvSpPr/>
            <p:nvPr/>
          </p:nvSpPr>
          <p:spPr>
            <a:xfrm>
              <a:off x="1198486" y="5522453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5"/>
            <p:cNvSpPr txBox="1"/>
            <p:nvPr/>
          </p:nvSpPr>
          <p:spPr>
            <a:xfrm>
              <a:off x="1257417" y="5513576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</p:grpSp>
      <p:sp>
        <p:nvSpPr>
          <p:cNvPr id="356" name="Google Shape;356;p15"/>
          <p:cNvSpPr/>
          <p:nvPr/>
        </p:nvSpPr>
        <p:spPr>
          <a:xfrm>
            <a:off x="899874" y="911645"/>
            <a:ext cx="394309" cy="394309"/>
          </a:xfrm>
          <a:prstGeom prst="ellipse">
            <a:avLst/>
          </a:prstGeom>
          <a:solidFill>
            <a:srgbClr val="EB57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5"/>
          <p:cNvSpPr txBox="1"/>
          <p:nvPr/>
        </p:nvSpPr>
        <p:spPr>
          <a:xfrm>
            <a:off x="875314" y="939522"/>
            <a:ext cx="4892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7.4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5"/>
          <p:cNvSpPr txBox="1"/>
          <p:nvPr/>
        </p:nvSpPr>
        <p:spPr>
          <a:xfrm>
            <a:off x="1294183" y="939522"/>
            <a:ext cx="10419093" cy="2635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6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GENERAR FORMATO DE PLANILLA PARA EL MCPP WEB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opción de </a:t>
            </a:r>
            <a:r>
              <a:rPr b="1"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Generación del Archivo para el MCPP Cliente Servidor (o equivalente) del </a:t>
            </a:r>
            <a:r>
              <a:rPr b="1" i="1"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de Planilla de las Unidades Ejecutoras </a:t>
            </a: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deberán implementar una nueva opción para la generación del Archivo requerido por MCPP Web: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estructura del Archivo es la siguiente: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9875" lvl="0" marL="269875" marR="0" rtl="0" algn="l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Clr>
                <a:srgbClr val="EB5767"/>
              </a:buClr>
              <a:buSzPts val="1600"/>
              <a:buFont typeface="Calibri"/>
              <a:buAutoNum type="alphaLcParenR"/>
            </a:pPr>
            <a:r>
              <a:rPr b="1" lang="es-PE" sz="16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Estructura del Nombre del “Archivo de Planillas”</a:t>
            </a:r>
            <a:endParaRPr b="1" sz="1600">
              <a:solidFill>
                <a:srgbClr val="EB57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0510" marR="0" rtl="0" algn="l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nombre del “Archivo de Planillas” debe tener la siguiente estructura: PLLEEEEEEAAAAMMSSPPCCCC.TXT:</a:t>
            </a:r>
            <a:endParaRPr sz="1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9" name="Google Shape;359;p15"/>
          <p:cNvGraphicFramePr/>
          <p:nvPr/>
        </p:nvGraphicFramePr>
        <p:xfrm>
          <a:off x="3936741" y="3602736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{CFF0EC78-6335-4296-974B-BDA7A4792250}</a:tableStyleId>
              </a:tblPr>
              <a:tblGrid>
                <a:gridCol w="630400"/>
                <a:gridCol w="768350"/>
                <a:gridCol w="2834775"/>
                <a:gridCol w="900475"/>
              </a:tblGrid>
              <a:tr h="168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/>
                        <a:t>ITEM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/>
                        <a:t>CAMPO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/>
                        <a:t>DESCRIPCIÓN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/>
                        <a:t>LONGITUD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DDDDDD"/>
                    </a:solidFill>
                  </a:tcPr>
                </a:tc>
              </a:tr>
              <a:tr h="168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1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PLL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Prefijo del archivo de carga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3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68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2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EEEEEE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Código de Unidad Ejecutora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6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17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3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AAAA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Año de proceso de la planilla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4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7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4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MM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Mes de proceso de la planilla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2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70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5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SS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Tipo de planilla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2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72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6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PP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Clase de planilla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2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75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7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CCCC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Correlativo de la planilla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4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68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8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.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Punto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1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7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9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TXT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Extensión del Archivo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u="none" cap="none" strike="noStrike"/>
                        <a:t>3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"/>
          <p:cNvSpPr/>
          <p:nvPr/>
        </p:nvSpPr>
        <p:spPr>
          <a:xfrm>
            <a:off x="0" y="6636728"/>
            <a:ext cx="12192000" cy="22127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5767"/>
          </a:solidFill>
          <a:ln cap="flat" cmpd="sng" w="12700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6"/>
          <p:cNvSpPr txBox="1"/>
          <p:nvPr/>
        </p:nvSpPr>
        <p:spPr>
          <a:xfrm>
            <a:off x="1065322" y="114329"/>
            <a:ext cx="11547779" cy="71000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5767"/>
              </a:buClr>
              <a:buSzPts val="2400"/>
              <a:buFont typeface="Calibri"/>
              <a:buNone/>
            </a:pPr>
            <a:r>
              <a:rPr b="1" lang="es-PE" sz="24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Adecuaciones al sistema de planillas </a:t>
            </a:r>
            <a:r>
              <a:rPr b="1" lang="es-PE" sz="2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de las unidades ejecutoras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6" name="Google Shape;366;p16"/>
          <p:cNvGrpSpPr/>
          <p:nvPr/>
        </p:nvGrpSpPr>
        <p:grpSpPr>
          <a:xfrm>
            <a:off x="450313" y="211883"/>
            <a:ext cx="556078" cy="523220"/>
            <a:chOff x="1198486" y="5513576"/>
            <a:chExt cx="556078" cy="523220"/>
          </a:xfrm>
        </p:grpSpPr>
        <p:sp>
          <p:nvSpPr>
            <p:cNvPr id="367" name="Google Shape;367;p16"/>
            <p:cNvSpPr/>
            <p:nvPr/>
          </p:nvSpPr>
          <p:spPr>
            <a:xfrm>
              <a:off x="1198486" y="5522453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6"/>
            <p:cNvSpPr txBox="1"/>
            <p:nvPr/>
          </p:nvSpPr>
          <p:spPr>
            <a:xfrm>
              <a:off x="1257417" y="5513576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</p:grpSp>
      <p:sp>
        <p:nvSpPr>
          <p:cNvPr id="369" name="Google Shape;369;p16"/>
          <p:cNvSpPr/>
          <p:nvPr/>
        </p:nvSpPr>
        <p:spPr>
          <a:xfrm>
            <a:off x="899874" y="911645"/>
            <a:ext cx="394309" cy="394309"/>
          </a:xfrm>
          <a:prstGeom prst="ellipse">
            <a:avLst/>
          </a:prstGeom>
          <a:solidFill>
            <a:srgbClr val="EB57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16"/>
          <p:cNvSpPr txBox="1"/>
          <p:nvPr/>
        </p:nvSpPr>
        <p:spPr>
          <a:xfrm>
            <a:off x="875314" y="939522"/>
            <a:ext cx="4892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7.5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6"/>
          <p:cNvSpPr txBox="1"/>
          <p:nvPr/>
        </p:nvSpPr>
        <p:spPr>
          <a:xfrm>
            <a:off x="1364557" y="911645"/>
            <a:ext cx="10419093" cy="31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6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GENERAR FORMATO DE PLANILLA PARA EL MCPP WEB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B4B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es-P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b)	</a:t>
            </a:r>
            <a:r>
              <a:rPr b="1" lang="es-PE" sz="16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Estructura de la Primera Línea del “Archivo de Planillas”</a:t>
            </a:r>
            <a:endParaRPr b="1" sz="1600">
              <a:solidFill>
                <a:srgbClr val="EB57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46088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estructura de la primera línea del “Archivo de Planillas” es la siguiente: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0510" marR="0" rtl="0" algn="l">
              <a:lnSpc>
                <a:spcPct val="106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0510" marR="0" rtl="0" algn="l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0510" marR="0" rtl="0" algn="l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0510" marR="0" rtl="0" algn="l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0510" marR="0" rtl="0" algn="l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2" name="Google Shape;372;p16"/>
          <p:cNvGraphicFramePr/>
          <p:nvPr/>
        </p:nvGraphicFramePr>
        <p:xfrm>
          <a:off x="3900137" y="2262908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{CFF0EC78-6335-4296-974B-BDA7A4792250}</a:tableStyleId>
              </a:tblPr>
              <a:tblGrid>
                <a:gridCol w="570225"/>
                <a:gridCol w="1162675"/>
                <a:gridCol w="876925"/>
                <a:gridCol w="900425"/>
                <a:gridCol w="899800"/>
                <a:gridCol w="723900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/>
                        <a:t>ÍTEM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/>
                        <a:t>CAMPO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/>
                        <a:t>TIPO DE DATO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/>
                        <a:t>LONGITUD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/>
                        <a:t>DECIMALES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/>
                        <a:t>EJEMPLO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DDDDDD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Unidad Ejecutora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000046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Ejercicio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Numérico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2023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Mes de proceso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05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Tipo de Planilla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01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Clase de Planilla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01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Correlativo de la planilla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0001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Número de registros cargados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Numérico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148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Monto total de Ingresos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Numérico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50000.00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Monto total de Descuentos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Numérico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800.00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Monto total de Aportes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Numérico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200.00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373" name="Google Shape;373;p16"/>
          <p:cNvSpPr txBox="1"/>
          <p:nvPr/>
        </p:nvSpPr>
        <p:spPr>
          <a:xfrm>
            <a:off x="3819617" y="5886345"/>
            <a:ext cx="630758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Nota: Cada campo debe estar separado por el carácter “</a:t>
            </a:r>
            <a:r>
              <a:rPr b="1"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7"/>
          <p:cNvSpPr/>
          <p:nvPr/>
        </p:nvSpPr>
        <p:spPr>
          <a:xfrm>
            <a:off x="0" y="6636728"/>
            <a:ext cx="12192000" cy="22127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5767"/>
          </a:solidFill>
          <a:ln cap="flat" cmpd="sng" w="12700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7"/>
          <p:cNvSpPr txBox="1"/>
          <p:nvPr/>
        </p:nvSpPr>
        <p:spPr>
          <a:xfrm>
            <a:off x="1065322" y="114329"/>
            <a:ext cx="11547779" cy="71000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5767"/>
              </a:buClr>
              <a:buSzPts val="2400"/>
              <a:buFont typeface="Calibri"/>
              <a:buNone/>
            </a:pPr>
            <a:r>
              <a:rPr b="1" lang="es-PE" sz="24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Adecuaciones al sistema de planillas </a:t>
            </a:r>
            <a:r>
              <a:rPr b="1" lang="es-PE" sz="2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de las unidades ejecutoras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0" name="Google Shape;380;p17"/>
          <p:cNvGrpSpPr/>
          <p:nvPr/>
        </p:nvGrpSpPr>
        <p:grpSpPr>
          <a:xfrm>
            <a:off x="450313" y="211883"/>
            <a:ext cx="556078" cy="523220"/>
            <a:chOff x="1198486" y="5513576"/>
            <a:chExt cx="556078" cy="523220"/>
          </a:xfrm>
        </p:grpSpPr>
        <p:sp>
          <p:nvSpPr>
            <p:cNvPr id="381" name="Google Shape;381;p17"/>
            <p:cNvSpPr/>
            <p:nvPr/>
          </p:nvSpPr>
          <p:spPr>
            <a:xfrm>
              <a:off x="1198486" y="5522453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7"/>
            <p:cNvSpPr txBox="1"/>
            <p:nvPr/>
          </p:nvSpPr>
          <p:spPr>
            <a:xfrm>
              <a:off x="1257417" y="5513576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</p:grpSp>
      <p:sp>
        <p:nvSpPr>
          <p:cNvPr id="383" name="Google Shape;383;p17"/>
          <p:cNvSpPr/>
          <p:nvPr/>
        </p:nvSpPr>
        <p:spPr>
          <a:xfrm>
            <a:off x="899874" y="911645"/>
            <a:ext cx="394309" cy="394309"/>
          </a:xfrm>
          <a:prstGeom prst="ellipse">
            <a:avLst/>
          </a:prstGeom>
          <a:solidFill>
            <a:srgbClr val="EB57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7"/>
          <p:cNvSpPr txBox="1"/>
          <p:nvPr/>
        </p:nvSpPr>
        <p:spPr>
          <a:xfrm>
            <a:off x="875314" y="952342"/>
            <a:ext cx="4892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7.6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17"/>
          <p:cNvSpPr txBox="1"/>
          <p:nvPr/>
        </p:nvSpPr>
        <p:spPr>
          <a:xfrm>
            <a:off x="1364557" y="952342"/>
            <a:ext cx="10419093" cy="14591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6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GENERAR FORMATO DE PLANILLA PARA EL MCPP WEB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B4B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9875" lvl="0" marL="539750" marR="0" rtl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c) </a:t>
            </a:r>
            <a:r>
              <a:rPr b="1" lang="es-PE" sz="16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Estructura de la Segunda Línea hasta el final del “Archivo de Planillas” para los tipos de planillas: Activos, Pensionistas, Reconocimientos Estatales y Descuentos Judiciales y Tutores</a:t>
            </a:r>
            <a:endParaRPr b="1" sz="1600">
              <a:solidFill>
                <a:srgbClr val="EB57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9875" lvl="0" marL="539750" marR="0" rtl="0" algn="just">
              <a:lnSpc>
                <a:spcPct val="106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-PE" sz="16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estructura de la segunda línea del “Archivo de Planillas” es la siguiente: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86" name="Google Shape;386;p17"/>
          <p:cNvGraphicFramePr/>
          <p:nvPr/>
        </p:nvGraphicFramePr>
        <p:xfrm>
          <a:off x="2445936" y="275706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{2C1A9DA8-A2C9-4A48-913E-55E53F7889CA}</a:tableStyleId>
              </a:tblPr>
              <a:tblGrid>
                <a:gridCol w="616100"/>
                <a:gridCol w="1850875"/>
                <a:gridCol w="1233050"/>
                <a:gridCol w="1110350"/>
                <a:gridCol w="1233050"/>
                <a:gridCol w="992000"/>
              </a:tblGrid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ÍTEM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CAMPO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 DE DATO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LONGITUD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DECIMALES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EJEMPLO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 de documento de identidad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Número de documento de identidad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48215211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Fuente de Financiamiento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b="0"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Tipo de Concepto del AIRHSP</a:t>
                      </a:r>
                      <a:endParaRPr b="0"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Texto</a:t>
                      </a:r>
                      <a:endParaRPr b="0"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b="0"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0"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Código del Concepto del AIRHSP</a:t>
                      </a:r>
                      <a:endParaRPr b="0"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Texto</a:t>
                      </a:r>
                      <a:endParaRPr b="0"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b="0"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0020</a:t>
                      </a:r>
                      <a:endParaRPr b="0"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b="0"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Descripción del Concepto para la Unidad Ejecutora</a:t>
                      </a:r>
                      <a:endParaRPr b="0"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Texto</a:t>
                      </a:r>
                      <a:endParaRPr b="0"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</a:t>
                      </a:r>
                      <a:endParaRPr b="0"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b="0"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Incentivo Único</a:t>
                      </a:r>
                      <a:endParaRPr b="0"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Numérico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Código del Tipo de Registro del AIRHSP</a:t>
                      </a:r>
                      <a:endParaRPr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Texto</a:t>
                      </a:r>
                      <a:endParaRPr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Número de Registro del AIRHSP</a:t>
                      </a:r>
                      <a:endParaRPr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Texto</a:t>
                      </a:r>
                      <a:endParaRPr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000051</a:t>
                      </a:r>
                      <a:endParaRPr sz="1200" u="none" cap="none" strike="noStrike">
                        <a:solidFill>
                          <a:srgbClr val="0000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87" name="Google Shape;387;p17"/>
          <p:cNvSpPr txBox="1"/>
          <p:nvPr/>
        </p:nvSpPr>
        <p:spPr>
          <a:xfrm>
            <a:off x="2337046" y="6094873"/>
            <a:ext cx="630758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Nota: Cada campo debe estar separado por el carácter “</a:t>
            </a:r>
            <a:r>
              <a:rPr b="1"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8"/>
          <p:cNvSpPr/>
          <p:nvPr/>
        </p:nvSpPr>
        <p:spPr>
          <a:xfrm>
            <a:off x="0" y="6636728"/>
            <a:ext cx="12192000" cy="22127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5767"/>
          </a:solidFill>
          <a:ln cap="flat" cmpd="sng" w="12700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8"/>
          <p:cNvSpPr txBox="1"/>
          <p:nvPr/>
        </p:nvSpPr>
        <p:spPr>
          <a:xfrm>
            <a:off x="1065322" y="29680"/>
            <a:ext cx="11547779" cy="71000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B5767"/>
              </a:buClr>
              <a:buSzPts val="2400"/>
              <a:buFont typeface="Calibri"/>
              <a:buNone/>
            </a:pPr>
            <a:r>
              <a:rPr b="1" lang="es-PE" sz="24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Adecuaciones al sistema de planillas </a:t>
            </a:r>
            <a:r>
              <a:rPr b="1" lang="es-PE" sz="2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de las unidades ejecutoras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4" name="Google Shape;394;p18"/>
          <p:cNvGrpSpPr/>
          <p:nvPr/>
        </p:nvGrpSpPr>
        <p:grpSpPr>
          <a:xfrm>
            <a:off x="379292" y="123074"/>
            <a:ext cx="556078" cy="523220"/>
            <a:chOff x="1198486" y="5513576"/>
            <a:chExt cx="556078" cy="523220"/>
          </a:xfrm>
        </p:grpSpPr>
        <p:sp>
          <p:nvSpPr>
            <p:cNvPr id="395" name="Google Shape;395;p18"/>
            <p:cNvSpPr/>
            <p:nvPr/>
          </p:nvSpPr>
          <p:spPr>
            <a:xfrm>
              <a:off x="1198486" y="5522453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>
              <a:off x="1257417" y="5513576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</p:grpSp>
      <p:sp>
        <p:nvSpPr>
          <p:cNvPr id="397" name="Google Shape;397;p18"/>
          <p:cNvSpPr/>
          <p:nvPr/>
        </p:nvSpPr>
        <p:spPr>
          <a:xfrm>
            <a:off x="1089882" y="698991"/>
            <a:ext cx="394309" cy="394309"/>
          </a:xfrm>
          <a:prstGeom prst="ellipse">
            <a:avLst/>
          </a:prstGeom>
          <a:solidFill>
            <a:srgbClr val="EB57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8"/>
          <p:cNvSpPr txBox="1"/>
          <p:nvPr/>
        </p:nvSpPr>
        <p:spPr>
          <a:xfrm>
            <a:off x="1065322" y="739688"/>
            <a:ext cx="48924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7.6</a:t>
            </a:r>
            <a:endParaRPr b="1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8"/>
          <p:cNvSpPr txBox="1"/>
          <p:nvPr/>
        </p:nvSpPr>
        <p:spPr>
          <a:xfrm>
            <a:off x="1554565" y="706274"/>
            <a:ext cx="10419093" cy="392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6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GENERAR FORMATO DE PLANILLA PARA EL MCPP WEB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4B4B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9875" lvl="0" marL="269875" marR="0" rtl="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s-PE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b="1" lang="es-PE" sz="14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Estructura de la Segunda Línea hasta el final del “Archivo de Planillas” para los tipos de planillas: Pagos Únicos, y Provisionales</a:t>
            </a:r>
            <a:endParaRPr sz="1400">
              <a:solidFill>
                <a:srgbClr val="EB57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051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P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estructura de la segunda línea del “Archivo de Planillas” es la siguiente: </a:t>
            </a:r>
            <a:r>
              <a:rPr b="1"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16025" lvl="0" marL="2238375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0510" marR="0" rtl="0" algn="ctr">
              <a:lnSpc>
                <a:spcPct val="106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0510" marR="0" rtl="0" algn="l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0510" marR="0" rtl="0" algn="l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0510" marR="0" rtl="0" algn="l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0510" marR="0" rtl="0" algn="l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70510" marR="0" rtl="0" algn="l">
              <a:lnSpc>
                <a:spcPct val="10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0" name="Google Shape;400;p18"/>
          <p:cNvGraphicFramePr/>
          <p:nvPr/>
        </p:nvGraphicFramePr>
        <p:xfrm>
          <a:off x="2454675" y="1931082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{CFF0EC78-6335-4296-974B-BDA7A4792250}</a:tableStyleId>
              </a:tblPr>
              <a:tblGrid>
                <a:gridCol w="664700"/>
                <a:gridCol w="2709725"/>
                <a:gridCol w="1153400"/>
                <a:gridCol w="896025"/>
                <a:gridCol w="1019950"/>
                <a:gridCol w="1088900"/>
              </a:tblGrid>
              <a:tr h="181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/>
                        <a:t>ÍTEM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/>
                        <a:t>CAMPO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/>
                        <a:t>TIPO DE DATO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/>
                        <a:t>LONGITUD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/>
                        <a:t>DECIMALES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200" u="none" cap="none" strike="noStrike"/>
                        <a:t>EJEMPLO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solidFill>
                      <a:srgbClr val="DDDDDD"/>
                    </a:solidFill>
                  </a:tcPr>
                </a:tc>
              </a:tr>
              <a:tr h="181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Tipo de documento de identidad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81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Número de documento de identidad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20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48215211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81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Fuente de Financiamiento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81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Tipo de Concepto del AIRHSP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81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Código del Concepto del AIRHSP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0020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7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Descripción del concepto para la Unidad Ejecutora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200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Incentivo Único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81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Monto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Numérico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7320.00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7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Código del Tipo de Registro del AIRHSP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81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Apellido Paterno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40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Mendoza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81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Apellido Materno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40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Castro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7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Nombres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40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Juan Carlos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7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12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Fecha de Nacimiento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10/03/1980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81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Código de Sexo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81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Código de Banco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004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181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15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Código de Tipo de Cuenta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3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018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224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16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Número de Cuenta Bancaria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20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123456789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372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17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Número de CCI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Texto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20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 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200" u="none" cap="none" strike="noStrike"/>
                        <a:t>123456789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401" name="Google Shape;401;p18"/>
          <p:cNvSpPr txBox="1"/>
          <p:nvPr/>
        </p:nvSpPr>
        <p:spPr>
          <a:xfrm>
            <a:off x="2372557" y="6290645"/>
            <a:ext cx="630758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Nota: Cada campo debe estar separado por el carácter “</a:t>
            </a:r>
            <a:r>
              <a:rPr b="1"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6" name="Google Shape;406;p19"/>
          <p:cNvCxnSpPr/>
          <p:nvPr/>
        </p:nvCxnSpPr>
        <p:spPr>
          <a:xfrm>
            <a:off x="291389" y="791328"/>
            <a:ext cx="11547781" cy="17864"/>
          </a:xfrm>
          <a:prstGeom prst="straightConnector1">
            <a:avLst/>
          </a:prstGeom>
          <a:noFill/>
          <a:ln cap="flat" cmpd="sng" w="28575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7" name="Google Shape;407;p19"/>
          <p:cNvSpPr txBox="1"/>
          <p:nvPr/>
        </p:nvSpPr>
        <p:spPr>
          <a:xfrm>
            <a:off x="291391" y="165628"/>
            <a:ext cx="11547779" cy="5070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D"/>
              </a:buClr>
              <a:buSzPts val="2400"/>
              <a:buFont typeface="Calibri"/>
              <a:buNone/>
            </a:pPr>
            <a:r>
              <a:rPr b="1" lang="es-PE" sz="2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ANEXO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08" name="Google Shape;408;p19"/>
          <p:cNvGraphicFramePr/>
          <p:nvPr/>
        </p:nvGraphicFramePr>
        <p:xfrm>
          <a:off x="1063286" y="13119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{2C1A9DA8-A2C9-4A48-913E-55E53F7889CA}</a:tableStyleId>
              </a:tblPr>
              <a:tblGrid>
                <a:gridCol w="1182575"/>
                <a:gridCol w="8238650"/>
              </a:tblGrid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ITEM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UNIDAD EJECUTORA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0085 BIBLIOTECA NACIONAL DEL PERÚ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0154 MINISTERIO DE TRABAJO - OFICINA GENERAL DE ADMINISTRACIÓN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0201 TRIBUNAL CONSTITUCIONAL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0517 OFICINA DE INFRAESTRUCTURA PENITENCIARIA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0770 SEDE AYACUCHO - GOBIERNO REGIONAL DE AYACUCHO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0818 SEDE JUNIN - GOBIERNO REGIONAL DE JUNÍN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0894 AGRICULTURA PIURA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0961 OFICINA REGIONAL NOR ORIENTE SAN MARTIN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0009 INDECI - INSTITUTO NACIONAL DE DEFENSA CIVIL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1319 ORGANISMO DE SUPERVISION DE LOS RECURSOS FORESTALES Y DE FAUNA SILVESTRE - OSINFOR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1424 SEDE CENTRAL - MIDIS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1545 AGENCIA DE COMPRAS DE LAS FUERZAS ARMADAS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1375 UNIVERSIDAD NACIONAL AUTONOMA DE CHOTA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0479 OFICINA NACIONAL DE PROCESOS ELECTORALES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0003 SECRETARIA GENERAL - PCM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1269 SUNARP, SEDE LIMA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0086 CONSEJO NACIONAL DE CIENCIA, TECNOLOGIA E INNOVACION TECNOLOGICA - CONCYTEC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0100 UNIVERSIDAD NACIONAL DE CAJAMARCA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0107 UNIVERSIDAD NACIONAL DEL CALLAO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0924 AGRICULTURA SAN MARTIN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0994 INSTITUTO PERÚANO DEL DEPORTE - IPD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1070 DIRECCIÓN GENERAL DE ADMINISTRACIÓN - MINCETUR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0468 ADMINISTRACIÓN GENERAL - MINISTERIO DE DEFENSA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1364 UNIVERSIDAD NACIONAL DE JAEN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1476 PROGRAMA NACIONAL DE DOTACION DE MATERIALES EDUCATIVOS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33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1522 FONDO NACIONAL DE DESARROLLO CIENTÍFICO, TECNOLÓGICO Y DE INNOVACIÓN TECNOLÓGICA - FONDECYT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1620 SUB REGIÓN DANIEL ALCIDES CARRION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3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PE" sz="1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0046 MEF</a:t>
                      </a:r>
                      <a:endParaRPr/>
                    </a:p>
                  </a:txBody>
                  <a:tcPr marT="7150" marB="0" marR="7150" marL="71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09" name="Google Shape;409;p19"/>
          <p:cNvSpPr txBox="1"/>
          <p:nvPr/>
        </p:nvSpPr>
        <p:spPr>
          <a:xfrm>
            <a:off x="270157" y="832175"/>
            <a:ext cx="1021437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0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Entidades que utilizan el MCPP Web en el piloto de implementación</a:t>
            </a:r>
            <a:endParaRPr/>
          </a:p>
        </p:txBody>
      </p:sp>
      <p:sp>
        <p:nvSpPr>
          <p:cNvPr id="410" name="Google Shape;410;p19"/>
          <p:cNvSpPr/>
          <p:nvPr/>
        </p:nvSpPr>
        <p:spPr>
          <a:xfrm>
            <a:off x="0" y="6636728"/>
            <a:ext cx="12192000" cy="22127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5767"/>
          </a:solidFill>
          <a:ln cap="flat" cmpd="sng" w="12700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/>
          <p:nvPr/>
        </p:nvSpPr>
        <p:spPr>
          <a:xfrm>
            <a:off x="1090108" y="1502875"/>
            <a:ext cx="742384" cy="4642700"/>
          </a:xfrm>
          <a:prstGeom prst="roundRect">
            <a:avLst>
              <a:gd fmla="val 16667" name="adj"/>
            </a:avLst>
          </a:prstGeom>
          <a:solidFill>
            <a:srgbClr val="D2D3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940972" y="350606"/>
            <a:ext cx="8518818" cy="71000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D"/>
              </a:buClr>
              <a:buSzPts val="3600"/>
              <a:buFont typeface="Calibri"/>
              <a:buNone/>
            </a:pPr>
            <a:r>
              <a:rPr b="1" lang="es-PE" sz="36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ÍNDICE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0" y="6636728"/>
            <a:ext cx="12192000" cy="22127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5767"/>
          </a:solidFill>
          <a:ln cap="flat" cmpd="sng" w="12700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6" name="Google Shape;106;p2"/>
          <p:cNvCxnSpPr/>
          <p:nvPr/>
        </p:nvCxnSpPr>
        <p:spPr>
          <a:xfrm>
            <a:off x="949911" y="1187899"/>
            <a:ext cx="10351363" cy="0"/>
          </a:xfrm>
          <a:prstGeom prst="straightConnector1">
            <a:avLst/>
          </a:prstGeom>
          <a:noFill/>
          <a:ln cap="flat" cmpd="sng" w="38100">
            <a:solidFill>
              <a:srgbClr val="D2D3D5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7" name="Google Shape;107;p2"/>
          <p:cNvGrpSpPr/>
          <p:nvPr/>
        </p:nvGrpSpPr>
        <p:grpSpPr>
          <a:xfrm>
            <a:off x="1198486" y="1589104"/>
            <a:ext cx="556078" cy="523220"/>
            <a:chOff x="1198486" y="1589104"/>
            <a:chExt cx="556078" cy="523220"/>
          </a:xfrm>
        </p:grpSpPr>
        <p:sp>
          <p:nvSpPr>
            <p:cNvPr id="108" name="Google Shape;108;p2"/>
            <p:cNvSpPr/>
            <p:nvPr/>
          </p:nvSpPr>
          <p:spPr>
            <a:xfrm>
              <a:off x="1198486" y="1597981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1257417" y="1589104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1198486" y="2243599"/>
            <a:ext cx="556078" cy="523220"/>
            <a:chOff x="1198486" y="2243599"/>
            <a:chExt cx="556078" cy="523220"/>
          </a:xfrm>
        </p:grpSpPr>
        <p:sp>
          <p:nvSpPr>
            <p:cNvPr id="111" name="Google Shape;111;p2"/>
            <p:cNvSpPr/>
            <p:nvPr/>
          </p:nvSpPr>
          <p:spPr>
            <a:xfrm>
              <a:off x="1198486" y="2252476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1257417" y="2243599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1198486" y="2889775"/>
            <a:ext cx="556078" cy="523220"/>
            <a:chOff x="1198486" y="2889775"/>
            <a:chExt cx="556078" cy="523220"/>
          </a:xfrm>
        </p:grpSpPr>
        <p:sp>
          <p:nvSpPr>
            <p:cNvPr id="114" name="Google Shape;114;p2"/>
            <p:cNvSpPr/>
            <p:nvPr/>
          </p:nvSpPr>
          <p:spPr>
            <a:xfrm>
              <a:off x="1198486" y="2898652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257417" y="2889775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1198486" y="3562024"/>
            <a:ext cx="556078" cy="523220"/>
            <a:chOff x="1198486" y="3562024"/>
            <a:chExt cx="556078" cy="523220"/>
          </a:xfrm>
        </p:grpSpPr>
        <p:sp>
          <p:nvSpPr>
            <p:cNvPr id="117" name="Google Shape;117;p2"/>
            <p:cNvSpPr/>
            <p:nvPr/>
          </p:nvSpPr>
          <p:spPr>
            <a:xfrm>
              <a:off x="1198486" y="3570901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1257417" y="3562024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98486" y="4225954"/>
            <a:ext cx="556078" cy="523220"/>
            <a:chOff x="1198486" y="4225954"/>
            <a:chExt cx="556078" cy="523220"/>
          </a:xfrm>
        </p:grpSpPr>
        <p:sp>
          <p:nvSpPr>
            <p:cNvPr id="120" name="Google Shape;120;p2"/>
            <p:cNvSpPr/>
            <p:nvPr/>
          </p:nvSpPr>
          <p:spPr>
            <a:xfrm>
              <a:off x="1198486" y="4234831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1257417" y="4225954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1198486" y="4881565"/>
            <a:ext cx="556078" cy="523220"/>
            <a:chOff x="1198486" y="4881565"/>
            <a:chExt cx="556078" cy="523220"/>
          </a:xfrm>
        </p:grpSpPr>
        <p:sp>
          <p:nvSpPr>
            <p:cNvPr id="123" name="Google Shape;123;p2"/>
            <p:cNvSpPr/>
            <p:nvPr/>
          </p:nvSpPr>
          <p:spPr>
            <a:xfrm>
              <a:off x="1198486" y="4890442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1257417" y="4881565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/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1198486" y="5513576"/>
            <a:ext cx="556078" cy="523220"/>
            <a:chOff x="1198486" y="5513576"/>
            <a:chExt cx="556078" cy="523220"/>
          </a:xfrm>
        </p:grpSpPr>
        <p:sp>
          <p:nvSpPr>
            <p:cNvPr id="126" name="Google Shape;126;p2"/>
            <p:cNvSpPr/>
            <p:nvPr/>
          </p:nvSpPr>
          <p:spPr>
            <a:xfrm>
              <a:off x="1198486" y="5522453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 txBox="1"/>
            <p:nvPr/>
          </p:nvSpPr>
          <p:spPr>
            <a:xfrm>
              <a:off x="1257417" y="5513576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/>
            </a:p>
          </p:txBody>
        </p:sp>
      </p:grpSp>
      <p:sp>
        <p:nvSpPr>
          <p:cNvPr id="128" name="Google Shape;128;p2"/>
          <p:cNvSpPr txBox="1"/>
          <p:nvPr/>
        </p:nvSpPr>
        <p:spPr>
          <a:xfrm>
            <a:off x="1904919" y="1571907"/>
            <a:ext cx="32954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Problemática</a:t>
            </a:r>
            <a:endParaRPr/>
          </a:p>
        </p:txBody>
      </p:sp>
      <p:sp>
        <p:nvSpPr>
          <p:cNvPr id="129" name="Google Shape;129;p2"/>
          <p:cNvSpPr txBox="1"/>
          <p:nvPr/>
        </p:nvSpPr>
        <p:spPr>
          <a:xfrm>
            <a:off x="1904919" y="2243599"/>
            <a:ext cx="32954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Solución MCPP WEB</a:t>
            </a:r>
            <a:endParaRPr/>
          </a:p>
        </p:txBody>
      </p:sp>
      <p:sp>
        <p:nvSpPr>
          <p:cNvPr id="130" name="Google Shape;130;p2"/>
          <p:cNvSpPr txBox="1"/>
          <p:nvPr/>
        </p:nvSpPr>
        <p:spPr>
          <a:xfrm>
            <a:off x="1902014" y="2877174"/>
            <a:ext cx="32954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 actual</a:t>
            </a:r>
            <a:endParaRPr/>
          </a:p>
        </p:txBody>
      </p:sp>
      <p:sp>
        <p:nvSpPr>
          <p:cNvPr id="131" name="Google Shape;131;p2"/>
          <p:cNvSpPr txBox="1"/>
          <p:nvPr/>
        </p:nvSpPr>
        <p:spPr>
          <a:xfrm>
            <a:off x="1900562" y="3557864"/>
            <a:ext cx="329546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 nuevo</a:t>
            </a:r>
            <a:endParaRPr/>
          </a:p>
        </p:txBody>
      </p:sp>
      <p:sp>
        <p:nvSpPr>
          <p:cNvPr id="132" name="Google Shape;132;p2"/>
          <p:cNvSpPr txBox="1"/>
          <p:nvPr/>
        </p:nvSpPr>
        <p:spPr>
          <a:xfrm>
            <a:off x="1899836" y="4221794"/>
            <a:ext cx="41961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Ordenamiento de planillas</a:t>
            </a:r>
            <a:endParaRPr/>
          </a:p>
        </p:txBody>
      </p:sp>
      <p:sp>
        <p:nvSpPr>
          <p:cNvPr id="133" name="Google Shape;133;p2"/>
          <p:cNvSpPr txBox="1"/>
          <p:nvPr/>
        </p:nvSpPr>
        <p:spPr>
          <a:xfrm>
            <a:off x="1899836" y="4872129"/>
            <a:ext cx="39252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Validaciones de planillas</a:t>
            </a:r>
            <a:endParaRPr/>
          </a:p>
        </p:txBody>
      </p:sp>
      <p:sp>
        <p:nvSpPr>
          <p:cNvPr id="134" name="Google Shape;134;p2"/>
          <p:cNvSpPr txBox="1"/>
          <p:nvPr/>
        </p:nvSpPr>
        <p:spPr>
          <a:xfrm>
            <a:off x="1899835" y="5513576"/>
            <a:ext cx="56997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Adecuaciones al Sistema de Planillas</a:t>
            </a:r>
            <a:endParaRPr/>
          </a:p>
        </p:txBody>
      </p:sp>
      <p:pic>
        <p:nvPicPr>
          <p:cNvPr id="135" name="Google Shape;13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3378" y="1908700"/>
            <a:ext cx="4390312" cy="4728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4696" y="4125474"/>
            <a:ext cx="1491448" cy="849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5" name="Google Shape;415;p20"/>
          <p:cNvCxnSpPr/>
          <p:nvPr/>
        </p:nvCxnSpPr>
        <p:spPr>
          <a:xfrm>
            <a:off x="291389" y="791328"/>
            <a:ext cx="11547781" cy="17864"/>
          </a:xfrm>
          <a:prstGeom prst="straightConnector1">
            <a:avLst/>
          </a:prstGeom>
          <a:noFill/>
          <a:ln cap="flat" cmpd="sng" w="28575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6" name="Google Shape;416;p20"/>
          <p:cNvSpPr txBox="1"/>
          <p:nvPr/>
        </p:nvSpPr>
        <p:spPr>
          <a:xfrm>
            <a:off x="291391" y="165628"/>
            <a:ext cx="11547779" cy="507087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D"/>
              </a:buClr>
              <a:buSzPts val="2400"/>
              <a:buFont typeface="Calibri"/>
              <a:buNone/>
            </a:pPr>
            <a:r>
              <a:rPr b="1" lang="es-PE" sz="2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1" sz="2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20"/>
          <p:cNvSpPr/>
          <p:nvPr/>
        </p:nvSpPr>
        <p:spPr>
          <a:xfrm>
            <a:off x="0" y="6636728"/>
            <a:ext cx="12192000" cy="22127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5767"/>
          </a:solidFill>
          <a:ln cap="flat" cmpd="sng" w="12700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8" name="Google Shape;41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671" y="1296012"/>
            <a:ext cx="674856" cy="675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7850" y="1283654"/>
            <a:ext cx="674857" cy="67461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20"/>
          <p:cNvSpPr txBox="1"/>
          <p:nvPr/>
        </p:nvSpPr>
        <p:spPr>
          <a:xfrm>
            <a:off x="1382130" y="1414566"/>
            <a:ext cx="60989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soporte_mcppweb@mef.gob.pe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20"/>
          <p:cNvSpPr txBox="1"/>
          <p:nvPr/>
        </p:nvSpPr>
        <p:spPr>
          <a:xfrm>
            <a:off x="6477912" y="1405341"/>
            <a:ext cx="609895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0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Mesa de Ayuda</a:t>
            </a:r>
            <a:r>
              <a:rPr lang="es-PE" sz="20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: 936 395 891 – 936 396 379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22" name="Google Shape;422;p20"/>
          <p:cNvGraphicFramePr/>
          <p:nvPr/>
        </p:nvGraphicFramePr>
        <p:xfrm>
          <a:off x="1588117" y="29210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{69E575AF-9697-4ED1-8687-F3AA304EE490}</a:tableStyleId>
              </a:tblPr>
              <a:tblGrid>
                <a:gridCol w="3365625"/>
                <a:gridCol w="2876375"/>
                <a:gridCol w="1886000"/>
              </a:tblGrid>
              <a:tr h="320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D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s-PE" sz="1800" u="none" cap="none" strike="noStrike">
                          <a:solidFill>
                            <a:srgbClr val="4B4B4D"/>
                          </a:solidFill>
                        </a:rPr>
                        <a:t>Yanet Calin Choquenaira Garay</a:t>
                      </a:r>
                      <a:endParaRPr b="0" sz="1800" u="none" cap="none" strike="noStrike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D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s-PE" sz="1800" u="none" cap="none" strike="noStrike">
                          <a:solidFill>
                            <a:srgbClr val="4B4B4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ychoquenaira@mef.gob.pe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B4B4D"/>
                        </a:buClr>
                        <a:buSzPts val="1800"/>
                        <a:buFont typeface="Calibri"/>
                        <a:buNone/>
                      </a:pPr>
                      <a:r>
                        <a:rPr b="0" lang="es-PE" sz="1800" u="none" cap="none" strike="noStrike">
                          <a:solidFill>
                            <a:srgbClr val="4B4B4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994 302 630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rgbClr val="4B4B4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3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800" u="none" cap="none" strike="noStrike"/>
                        <a:t>Jorge Wilberth Ismodes Palomino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cap="none" strike="noStrike"/>
                        <a:t>jismodes@mef.gob.pe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cap="none" strike="noStrike"/>
                        <a:t>993 608 168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3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800" u="none" cap="none" strike="noStrike"/>
                        <a:t>Maricarmen Galán Loro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cap="none" strike="noStrike"/>
                        <a:t>mgalan@mef.gob.pe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cap="none" strike="noStrike"/>
                        <a:t>946 379 377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3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800" u="none" cap="none" strike="noStrike"/>
                        <a:t>Marianela Chanta Huancas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cap="none" strike="noStrike"/>
                        <a:t>mchanta@mef.gob.pe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cap="none" strike="noStrike"/>
                        <a:t>963 827 275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3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800" u="none" cap="none" strike="noStrike"/>
                        <a:t>Sonia Cisneros Cárdenas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cap="none" strike="noStrike"/>
                        <a:t>scisneros@mef.gob.pe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cap="none" strike="noStrike"/>
                        <a:t>989 962 178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30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s-PE" sz="1800" u="none" cap="none" strike="noStrike"/>
                        <a:t>Dora Rosario Guerrero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cap="none" strike="noStrike"/>
                        <a:t>drosario@meg.gob.pe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u="none" cap="none" strike="noStrike"/>
                        <a:t>928442946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23" name="Google Shape;423;p20"/>
          <p:cNvGraphicFramePr/>
          <p:nvPr/>
        </p:nvGraphicFramePr>
        <p:xfrm>
          <a:off x="1588117" y="25407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{2C1A9DA8-A2C9-4A48-913E-55E53F7889CA}</a:tableStyleId>
              </a:tblPr>
              <a:tblGrid>
                <a:gridCol w="3365625"/>
                <a:gridCol w="2876375"/>
                <a:gridCol w="1886000"/>
              </a:tblGrid>
              <a:tr h="381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800" u="none" cap="none" strike="noStrike"/>
                        <a:t>Nombres y apellidos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800" u="none" cap="none" strike="noStrike"/>
                        <a:t>Correo electrónico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PE" sz="1800" u="none" cap="none" strike="noStrike"/>
                        <a:t>Número de tlf.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0606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"/>
          <p:cNvSpPr txBox="1"/>
          <p:nvPr/>
        </p:nvSpPr>
        <p:spPr>
          <a:xfrm>
            <a:off x="907700" y="266688"/>
            <a:ext cx="10987254" cy="1057686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D"/>
              </a:buClr>
              <a:buSzPts val="2800"/>
              <a:buFont typeface="Calibri"/>
              <a:buNone/>
            </a:pPr>
            <a:r>
              <a:rPr b="1" lang="es-PE" sz="2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¿Cuál es la </a:t>
            </a:r>
            <a:r>
              <a:rPr b="1" lang="es-PE" sz="28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problemática</a:t>
            </a:r>
            <a:r>
              <a:rPr b="1" lang="es-PE" sz="2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 en el pago de planillas 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D"/>
              </a:buClr>
              <a:buSzPts val="2800"/>
              <a:buFont typeface="Calibri"/>
              <a:buNone/>
            </a:pPr>
            <a:r>
              <a:rPr b="1" lang="es-PE" sz="2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a la cual nos enfrentamos actualmente?</a:t>
            </a:r>
            <a:endParaRPr/>
          </a:p>
        </p:txBody>
      </p:sp>
      <p:sp>
        <p:nvSpPr>
          <p:cNvPr id="142" name="Google Shape;142;p3"/>
          <p:cNvSpPr txBox="1"/>
          <p:nvPr/>
        </p:nvSpPr>
        <p:spPr>
          <a:xfrm>
            <a:off x="985945" y="3383682"/>
            <a:ext cx="4868509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8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146 mil personas</a:t>
            </a:r>
            <a:r>
              <a:rPr b="1" baseline="30000" lang="es-PE" sz="28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s-PE" sz="28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promedio mensual que perciben ingresos por el MCPP sin estar registrados en el AIRHSP</a:t>
            </a:r>
            <a:endParaRPr/>
          </a:p>
        </p:txBody>
      </p:sp>
      <p:sp>
        <p:nvSpPr>
          <p:cNvPr id="143" name="Google Shape;143;p3"/>
          <p:cNvSpPr txBox="1"/>
          <p:nvPr/>
        </p:nvSpPr>
        <p:spPr>
          <a:xfrm>
            <a:off x="6480701" y="3383682"/>
            <a:ext cx="4725354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28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700 millones</a:t>
            </a:r>
            <a:r>
              <a:rPr b="1" baseline="30000" lang="es-PE" sz="28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1" lang="es-PE" sz="28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promedio mensual son los gastos que se ejecutan en el MCPP sin registro en el AIRHSP</a:t>
            </a:r>
            <a:endParaRPr/>
          </a:p>
        </p:txBody>
      </p:sp>
      <p:pic>
        <p:nvPicPr>
          <p:cNvPr descr="Grupo" id="144" name="Google Shape;14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3893" y="1931948"/>
            <a:ext cx="1372614" cy="137261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 txBox="1"/>
          <p:nvPr/>
        </p:nvSpPr>
        <p:spPr>
          <a:xfrm>
            <a:off x="474345" y="5943970"/>
            <a:ext cx="19449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s-PE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diciembre 2022</a:t>
            </a:r>
            <a:endParaRPr/>
          </a:p>
        </p:txBody>
      </p:sp>
      <p:grpSp>
        <p:nvGrpSpPr>
          <p:cNvPr id="146" name="Google Shape;146;p3"/>
          <p:cNvGrpSpPr/>
          <p:nvPr/>
        </p:nvGrpSpPr>
        <p:grpSpPr>
          <a:xfrm>
            <a:off x="238116" y="544698"/>
            <a:ext cx="556078" cy="523220"/>
            <a:chOff x="1198486" y="1589104"/>
            <a:chExt cx="556078" cy="523220"/>
          </a:xfrm>
        </p:grpSpPr>
        <p:sp>
          <p:nvSpPr>
            <p:cNvPr id="147" name="Google Shape;147;p3"/>
            <p:cNvSpPr/>
            <p:nvPr/>
          </p:nvSpPr>
          <p:spPr>
            <a:xfrm>
              <a:off x="1198486" y="1597981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"/>
            <p:cNvSpPr txBox="1"/>
            <p:nvPr/>
          </p:nvSpPr>
          <p:spPr>
            <a:xfrm>
              <a:off x="1257417" y="1589104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</p:grpSp>
      <p:sp>
        <p:nvSpPr>
          <p:cNvPr id="149" name="Google Shape;149;p3"/>
          <p:cNvSpPr/>
          <p:nvPr/>
        </p:nvSpPr>
        <p:spPr>
          <a:xfrm>
            <a:off x="2603453" y="2089411"/>
            <a:ext cx="1633491" cy="105768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3"/>
          <p:cNvGrpSpPr/>
          <p:nvPr/>
        </p:nvGrpSpPr>
        <p:grpSpPr>
          <a:xfrm>
            <a:off x="8026632" y="1959564"/>
            <a:ext cx="1633491" cy="1187533"/>
            <a:chOff x="8386529" y="1961740"/>
            <a:chExt cx="1633491" cy="1187533"/>
          </a:xfrm>
        </p:grpSpPr>
        <p:pic>
          <p:nvPicPr>
            <p:cNvPr descr="Monedas" id="151" name="Google Shape;151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09509" y="1961740"/>
              <a:ext cx="1187533" cy="11875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3"/>
            <p:cNvSpPr/>
            <p:nvPr/>
          </p:nvSpPr>
          <p:spPr>
            <a:xfrm>
              <a:off x="8386529" y="2026663"/>
              <a:ext cx="1633491" cy="1057686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53" name="Google Shape;153;p3"/>
          <p:cNvCxnSpPr/>
          <p:nvPr/>
        </p:nvCxnSpPr>
        <p:spPr>
          <a:xfrm>
            <a:off x="6096000" y="1550173"/>
            <a:ext cx="0" cy="3757655"/>
          </a:xfrm>
          <a:prstGeom prst="straightConnector1">
            <a:avLst/>
          </a:prstGeom>
          <a:noFill/>
          <a:ln cap="flat" cmpd="sng" w="28575">
            <a:solidFill>
              <a:srgbClr val="D2D3D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3"/>
          <p:cNvSpPr/>
          <p:nvPr/>
        </p:nvSpPr>
        <p:spPr>
          <a:xfrm>
            <a:off x="0" y="6636728"/>
            <a:ext cx="12192000" cy="22127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5767"/>
          </a:solidFill>
          <a:ln cap="flat" cmpd="sng" w="12700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 txBox="1"/>
          <p:nvPr/>
        </p:nvSpPr>
        <p:spPr>
          <a:xfrm>
            <a:off x="911775" y="236546"/>
            <a:ext cx="11547779" cy="71000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D"/>
              </a:buClr>
              <a:buSzPts val="2800"/>
              <a:buFont typeface="Calibri"/>
              <a:buNone/>
            </a:pPr>
            <a:r>
              <a:rPr b="1" lang="es-PE" sz="2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¿Cuál es el</a:t>
            </a:r>
            <a:r>
              <a:rPr b="1" lang="es-PE" sz="28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 objetivo </a:t>
            </a:r>
            <a:r>
              <a:rPr b="1" lang="es-PE" sz="2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de la implementación del </a:t>
            </a:r>
            <a:r>
              <a:rPr b="1" lang="es-PE" sz="28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MCPP WEB</a:t>
            </a:r>
            <a:r>
              <a:rPr b="1" lang="es-PE" sz="2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160" name="Google Shape;160;p4"/>
          <p:cNvSpPr txBox="1"/>
          <p:nvPr/>
        </p:nvSpPr>
        <p:spPr>
          <a:xfrm>
            <a:off x="1057031" y="1370600"/>
            <a:ext cx="945607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entidades del Gobierno Nacional, Gobiernos Regionales y Gobiernos Locales </a:t>
            </a:r>
            <a:r>
              <a:rPr b="1"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giren sus planillas de pago en cumplimiento del marco normativo y presupuestal</a:t>
            </a: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contribuyendo a una mayor predictibilidad y transparencia del gasto público y la mejora de la programación y ejecución de los ingresos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1" name="Google Shape;161;p4"/>
          <p:cNvGrpSpPr/>
          <p:nvPr/>
        </p:nvGrpSpPr>
        <p:grpSpPr>
          <a:xfrm>
            <a:off x="355697" y="330691"/>
            <a:ext cx="556078" cy="523220"/>
            <a:chOff x="1198486" y="2243599"/>
            <a:chExt cx="556078" cy="523220"/>
          </a:xfrm>
        </p:grpSpPr>
        <p:sp>
          <p:nvSpPr>
            <p:cNvPr id="162" name="Google Shape;162;p4"/>
            <p:cNvSpPr/>
            <p:nvPr/>
          </p:nvSpPr>
          <p:spPr>
            <a:xfrm>
              <a:off x="1198486" y="2252476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1257417" y="2243599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sp>
        <p:nvSpPr>
          <p:cNvPr id="164" name="Google Shape;164;p4"/>
          <p:cNvSpPr/>
          <p:nvPr/>
        </p:nvSpPr>
        <p:spPr>
          <a:xfrm>
            <a:off x="0" y="6636728"/>
            <a:ext cx="12192000" cy="22127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5767"/>
          </a:solidFill>
          <a:ln cap="flat" cmpd="sng" w="12700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201" y="3636009"/>
            <a:ext cx="10919534" cy="2259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/>
        </p:nvSpPr>
        <p:spPr>
          <a:xfrm>
            <a:off x="1057031" y="4564070"/>
            <a:ext cx="221299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Ordenamiento</a:t>
            </a: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planillas de pago y conceptos de ingreso</a:t>
            </a:r>
            <a:endParaRPr/>
          </a:p>
        </p:txBody>
      </p:sp>
      <p:sp>
        <p:nvSpPr>
          <p:cNvPr id="167" name="Google Shape;167;p4"/>
          <p:cNvSpPr txBox="1"/>
          <p:nvPr/>
        </p:nvSpPr>
        <p:spPr>
          <a:xfrm>
            <a:off x="4754372" y="4564070"/>
            <a:ext cx="175887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Incrementar las validaciones </a:t>
            </a: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el AIRHSP</a:t>
            </a:r>
            <a:endParaRPr/>
          </a:p>
        </p:txBody>
      </p:sp>
      <p:sp>
        <p:nvSpPr>
          <p:cNvPr id="168" name="Google Shape;168;p4"/>
          <p:cNvSpPr txBox="1"/>
          <p:nvPr/>
        </p:nvSpPr>
        <p:spPr>
          <a:xfrm>
            <a:off x="8487640" y="4702569"/>
            <a:ext cx="23697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Fortalecer el registro </a:t>
            </a: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AIRHSP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 txBox="1"/>
          <p:nvPr/>
        </p:nvSpPr>
        <p:spPr>
          <a:xfrm>
            <a:off x="922203" y="242415"/>
            <a:ext cx="11547779" cy="47261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D"/>
              </a:buClr>
              <a:buSzPts val="2400"/>
              <a:buFont typeface="Calibri"/>
              <a:buNone/>
            </a:pPr>
            <a:r>
              <a:rPr b="1" lang="es-PE" sz="2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¿Cuál es el </a:t>
            </a:r>
            <a:r>
              <a:rPr b="1" lang="es-PE" sz="24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proceso</a:t>
            </a:r>
            <a:r>
              <a:rPr b="1" lang="es-PE" sz="2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PE" sz="24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actual</a:t>
            </a:r>
            <a:r>
              <a:rPr b="1" lang="es-PE" sz="2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 del pago de planillas?</a:t>
            </a:r>
            <a:endParaRPr/>
          </a:p>
        </p:txBody>
      </p:sp>
      <p:grpSp>
        <p:nvGrpSpPr>
          <p:cNvPr id="174" name="Google Shape;174;p5"/>
          <p:cNvGrpSpPr/>
          <p:nvPr/>
        </p:nvGrpSpPr>
        <p:grpSpPr>
          <a:xfrm>
            <a:off x="1280348" y="1175254"/>
            <a:ext cx="2061834" cy="923329"/>
            <a:chOff x="106" y="440445"/>
            <a:chExt cx="1060444" cy="424177"/>
          </a:xfrm>
        </p:grpSpPr>
        <p:sp>
          <p:nvSpPr>
            <p:cNvPr id="175" name="Google Shape;175;p5"/>
            <p:cNvSpPr/>
            <p:nvPr/>
          </p:nvSpPr>
          <p:spPr>
            <a:xfrm>
              <a:off x="106" y="440445"/>
              <a:ext cx="1060444" cy="424177"/>
            </a:xfrm>
            <a:prstGeom prst="chevron">
              <a:avLst>
                <a:gd fmla="val 50000" name="adj"/>
              </a:avLst>
            </a:prstGeom>
            <a:solidFill>
              <a:srgbClr val="6060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237125" y="440445"/>
              <a:ext cx="636267" cy="4241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650" lIns="56000" spcFirstLastPara="1" rIns="18650" wrap="square" tIns="18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lang="es-P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AIRHSP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5"/>
          <p:cNvGrpSpPr/>
          <p:nvPr/>
        </p:nvGrpSpPr>
        <p:grpSpPr>
          <a:xfrm>
            <a:off x="3582324" y="1148977"/>
            <a:ext cx="2061834" cy="923331"/>
            <a:chOff x="106" y="440444"/>
            <a:chExt cx="1060444" cy="424178"/>
          </a:xfrm>
        </p:grpSpPr>
        <p:sp>
          <p:nvSpPr>
            <p:cNvPr id="178" name="Google Shape;178;p5"/>
            <p:cNvSpPr/>
            <p:nvPr/>
          </p:nvSpPr>
          <p:spPr>
            <a:xfrm>
              <a:off x="106" y="440445"/>
              <a:ext cx="1060444" cy="424177"/>
            </a:xfrm>
            <a:prstGeom prst="chevron">
              <a:avLst>
                <a:gd fmla="val 50000" name="adj"/>
              </a:avLst>
            </a:prstGeom>
            <a:solidFill>
              <a:srgbClr val="6060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 txBox="1"/>
            <p:nvPr/>
          </p:nvSpPr>
          <p:spPr>
            <a:xfrm>
              <a:off x="256107" y="440444"/>
              <a:ext cx="743924" cy="4241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650" lIns="56000" spcFirstLastPara="1" rIns="18650" wrap="square" tIns="18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lang="es-P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SISTEMA DE PLANILLAS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5"/>
          <p:cNvGrpSpPr/>
          <p:nvPr/>
        </p:nvGrpSpPr>
        <p:grpSpPr>
          <a:xfrm>
            <a:off x="5983274" y="1169544"/>
            <a:ext cx="2061834" cy="930477"/>
            <a:chOff x="106" y="437161"/>
            <a:chExt cx="1060444" cy="427461"/>
          </a:xfrm>
        </p:grpSpPr>
        <p:sp>
          <p:nvSpPr>
            <p:cNvPr id="181" name="Google Shape;181;p5"/>
            <p:cNvSpPr/>
            <p:nvPr/>
          </p:nvSpPr>
          <p:spPr>
            <a:xfrm>
              <a:off x="106" y="440445"/>
              <a:ext cx="1060444" cy="424177"/>
            </a:xfrm>
            <a:prstGeom prst="chevron">
              <a:avLst>
                <a:gd fmla="val 50000" name="adj"/>
              </a:avLst>
            </a:prstGeom>
            <a:solidFill>
              <a:srgbClr val="6060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289341" y="437161"/>
              <a:ext cx="636267" cy="4241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650" lIns="56000" spcFirstLastPara="1" rIns="18650" wrap="square" tIns="18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lang="es-P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MCPP CLIENTE SERVIDOR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5"/>
          <p:cNvGrpSpPr/>
          <p:nvPr/>
        </p:nvGrpSpPr>
        <p:grpSpPr>
          <a:xfrm>
            <a:off x="8590572" y="1148978"/>
            <a:ext cx="2061834" cy="923332"/>
            <a:chOff x="106" y="440444"/>
            <a:chExt cx="1060444" cy="424178"/>
          </a:xfrm>
        </p:grpSpPr>
        <p:sp>
          <p:nvSpPr>
            <p:cNvPr id="184" name="Google Shape;184;p5"/>
            <p:cNvSpPr/>
            <p:nvPr/>
          </p:nvSpPr>
          <p:spPr>
            <a:xfrm>
              <a:off x="106" y="440445"/>
              <a:ext cx="1060444" cy="424177"/>
            </a:xfrm>
            <a:prstGeom prst="chevron">
              <a:avLst>
                <a:gd fmla="val 50000" name="adj"/>
              </a:avLst>
            </a:prstGeom>
            <a:solidFill>
              <a:srgbClr val="6060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387704" y="440444"/>
              <a:ext cx="636267" cy="4241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650" lIns="56000" spcFirstLastPara="1" rIns="18650" wrap="square" tIns="18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lang="es-P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SIAF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6" name="Google Shape;186;p5"/>
          <p:cNvCxnSpPr/>
          <p:nvPr/>
        </p:nvCxnSpPr>
        <p:spPr>
          <a:xfrm>
            <a:off x="3259627" y="2952851"/>
            <a:ext cx="390177" cy="0"/>
          </a:xfrm>
          <a:prstGeom prst="straightConnector1">
            <a:avLst/>
          </a:prstGeom>
          <a:noFill/>
          <a:ln cap="flat" cmpd="sng" w="25400">
            <a:solidFill>
              <a:srgbClr val="606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87" name="Google Shape;187;p5"/>
          <p:cNvCxnSpPr>
            <a:stCxn id="188" idx="3"/>
          </p:cNvCxnSpPr>
          <p:nvPr/>
        </p:nvCxnSpPr>
        <p:spPr>
          <a:xfrm>
            <a:off x="8007797" y="6010550"/>
            <a:ext cx="221400" cy="0"/>
          </a:xfrm>
          <a:prstGeom prst="straightConnector1">
            <a:avLst/>
          </a:prstGeom>
          <a:noFill/>
          <a:ln cap="flat" cmpd="sng" w="25400">
            <a:solidFill>
              <a:srgbClr val="60606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9" name="Google Shape;189;p5"/>
          <p:cNvCxnSpPr/>
          <p:nvPr/>
        </p:nvCxnSpPr>
        <p:spPr>
          <a:xfrm rot="10800000">
            <a:off x="8229118" y="2923096"/>
            <a:ext cx="0" cy="3087454"/>
          </a:xfrm>
          <a:prstGeom prst="straightConnector1">
            <a:avLst/>
          </a:prstGeom>
          <a:noFill/>
          <a:ln cap="flat" cmpd="sng" w="25400">
            <a:solidFill>
              <a:srgbClr val="60606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0" name="Google Shape;190;p5"/>
          <p:cNvCxnSpPr/>
          <p:nvPr/>
        </p:nvCxnSpPr>
        <p:spPr>
          <a:xfrm flipH="1" rot="10800000">
            <a:off x="8229118" y="2935048"/>
            <a:ext cx="429777" cy="1"/>
          </a:xfrm>
          <a:prstGeom prst="straightConnector1">
            <a:avLst/>
          </a:prstGeom>
          <a:noFill/>
          <a:ln cap="flat" cmpd="sng" w="25400">
            <a:solidFill>
              <a:srgbClr val="606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191" name="Google Shape;191;p5"/>
          <p:cNvGrpSpPr/>
          <p:nvPr/>
        </p:nvGrpSpPr>
        <p:grpSpPr>
          <a:xfrm>
            <a:off x="366125" y="356322"/>
            <a:ext cx="556078" cy="523220"/>
            <a:chOff x="1198486" y="2889775"/>
            <a:chExt cx="556078" cy="523220"/>
          </a:xfrm>
        </p:grpSpPr>
        <p:sp>
          <p:nvSpPr>
            <p:cNvPr id="192" name="Google Shape;192;p5"/>
            <p:cNvSpPr/>
            <p:nvPr/>
          </p:nvSpPr>
          <p:spPr>
            <a:xfrm>
              <a:off x="1198486" y="2898652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5"/>
            <p:cNvSpPr txBox="1"/>
            <p:nvPr/>
          </p:nvSpPr>
          <p:spPr>
            <a:xfrm>
              <a:off x="1257417" y="2889775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sp>
        <p:nvSpPr>
          <p:cNvPr id="194" name="Google Shape;194;p5"/>
          <p:cNvSpPr/>
          <p:nvPr/>
        </p:nvSpPr>
        <p:spPr>
          <a:xfrm>
            <a:off x="0" y="6636728"/>
            <a:ext cx="12192000" cy="22127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5767"/>
          </a:solidFill>
          <a:ln cap="flat" cmpd="sng" w="12700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1280348" y="2482811"/>
            <a:ext cx="1911800" cy="92332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Actualizar información en el </a:t>
            </a:r>
            <a:r>
              <a:rPr b="1" lang="es-PE" sz="1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AIRHSP</a:t>
            </a:r>
            <a:endParaRPr sz="1800">
              <a:solidFill>
                <a:srgbClr val="4B4B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3674262" y="2492430"/>
            <a:ext cx="1911800" cy="92332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Generar Planillas de Haberes y Pensiones</a:t>
            </a:r>
            <a:endParaRPr/>
          </a:p>
        </p:txBody>
      </p:sp>
      <p:cxnSp>
        <p:nvCxnSpPr>
          <p:cNvPr id="197" name="Google Shape;197;p5"/>
          <p:cNvCxnSpPr/>
          <p:nvPr/>
        </p:nvCxnSpPr>
        <p:spPr>
          <a:xfrm>
            <a:off x="5679167" y="2952851"/>
            <a:ext cx="390177" cy="0"/>
          </a:xfrm>
          <a:prstGeom prst="straightConnector1">
            <a:avLst/>
          </a:prstGeom>
          <a:noFill/>
          <a:ln cap="flat" cmpd="sng" w="25400">
            <a:solidFill>
              <a:srgbClr val="606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8" name="Google Shape;198;p5"/>
          <p:cNvSpPr/>
          <p:nvPr/>
        </p:nvSpPr>
        <p:spPr>
          <a:xfrm>
            <a:off x="6095999" y="2342740"/>
            <a:ext cx="1911800" cy="120032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Actualizar información en el MCPP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Cliente Servidor</a:t>
            </a:r>
            <a:endParaRPr/>
          </a:p>
        </p:txBody>
      </p:sp>
      <p:cxnSp>
        <p:nvCxnSpPr>
          <p:cNvPr id="199" name="Google Shape;199;p5"/>
          <p:cNvCxnSpPr/>
          <p:nvPr/>
        </p:nvCxnSpPr>
        <p:spPr>
          <a:xfrm>
            <a:off x="7014191" y="3592123"/>
            <a:ext cx="0" cy="287238"/>
          </a:xfrm>
          <a:prstGeom prst="straightConnector1">
            <a:avLst/>
          </a:prstGeom>
          <a:noFill/>
          <a:ln cap="flat" cmpd="sng" w="25400">
            <a:solidFill>
              <a:srgbClr val="606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0" name="Google Shape;200;p5"/>
          <p:cNvSpPr/>
          <p:nvPr/>
        </p:nvSpPr>
        <p:spPr>
          <a:xfrm>
            <a:off x="6095999" y="3928415"/>
            <a:ext cx="1911800" cy="120032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Validar información de Planillas (UE+DNI)</a:t>
            </a:r>
            <a:endParaRPr b="1" sz="1800">
              <a:solidFill>
                <a:srgbClr val="4B4B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5"/>
          <p:cNvCxnSpPr/>
          <p:nvPr/>
        </p:nvCxnSpPr>
        <p:spPr>
          <a:xfrm>
            <a:off x="7014191" y="5198980"/>
            <a:ext cx="0" cy="287238"/>
          </a:xfrm>
          <a:prstGeom prst="straightConnector1">
            <a:avLst/>
          </a:prstGeom>
          <a:noFill/>
          <a:ln cap="flat" cmpd="sng" w="25400">
            <a:solidFill>
              <a:srgbClr val="606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8" name="Google Shape;188;p5"/>
          <p:cNvSpPr/>
          <p:nvPr/>
        </p:nvSpPr>
        <p:spPr>
          <a:xfrm>
            <a:off x="6095997" y="5548886"/>
            <a:ext cx="1911800" cy="92332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Generar Archivo de Planilla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para el Giro</a:t>
            </a:r>
            <a:endParaRPr b="1" sz="1800">
              <a:solidFill>
                <a:srgbClr val="4B4B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Google Shape;202;p5"/>
          <p:cNvCxnSpPr/>
          <p:nvPr/>
        </p:nvCxnSpPr>
        <p:spPr>
          <a:xfrm>
            <a:off x="7014191" y="8249694"/>
            <a:ext cx="0" cy="287238"/>
          </a:xfrm>
          <a:prstGeom prst="straightConnector1">
            <a:avLst/>
          </a:prstGeom>
          <a:noFill/>
          <a:ln cap="flat" cmpd="sng" w="25400">
            <a:solidFill>
              <a:srgbClr val="606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3" name="Google Shape;203;p5"/>
          <p:cNvSpPr/>
          <p:nvPr/>
        </p:nvSpPr>
        <p:spPr>
          <a:xfrm>
            <a:off x="8738709" y="2461432"/>
            <a:ext cx="1911800" cy="92332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Registrar fase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del Girado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"/>
          <p:cNvSpPr txBox="1"/>
          <p:nvPr/>
        </p:nvSpPr>
        <p:spPr>
          <a:xfrm>
            <a:off x="867362" y="66857"/>
            <a:ext cx="11547779" cy="71000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D"/>
              </a:buClr>
              <a:buSzPts val="2400"/>
              <a:buFont typeface="Calibri"/>
              <a:buNone/>
            </a:pPr>
            <a:r>
              <a:rPr b="1" lang="es-PE" sz="2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Proceso actual - </a:t>
            </a:r>
            <a:r>
              <a:rPr b="1" lang="es-PE" sz="24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DETALLADO</a:t>
            </a:r>
            <a:endParaRPr/>
          </a:p>
        </p:txBody>
      </p:sp>
      <p:grpSp>
        <p:nvGrpSpPr>
          <p:cNvPr id="209" name="Google Shape;209;p6"/>
          <p:cNvGrpSpPr/>
          <p:nvPr/>
        </p:nvGrpSpPr>
        <p:grpSpPr>
          <a:xfrm>
            <a:off x="311284" y="160251"/>
            <a:ext cx="556078" cy="523220"/>
            <a:chOff x="1198486" y="2889775"/>
            <a:chExt cx="556078" cy="523220"/>
          </a:xfrm>
        </p:grpSpPr>
        <p:sp>
          <p:nvSpPr>
            <p:cNvPr id="210" name="Google Shape;210;p6"/>
            <p:cNvSpPr/>
            <p:nvPr/>
          </p:nvSpPr>
          <p:spPr>
            <a:xfrm>
              <a:off x="1198486" y="2898652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6"/>
            <p:cNvSpPr txBox="1"/>
            <p:nvPr/>
          </p:nvSpPr>
          <p:spPr>
            <a:xfrm>
              <a:off x="1257417" y="2889775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</p:grpSp>
      <p:pic>
        <p:nvPicPr>
          <p:cNvPr id="212" name="Google Shape;21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215" y="766245"/>
            <a:ext cx="11211932" cy="5922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/>
          <p:nvPr/>
        </p:nvSpPr>
        <p:spPr>
          <a:xfrm>
            <a:off x="734256" y="247736"/>
            <a:ext cx="6677672" cy="71000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D"/>
              </a:buClr>
              <a:buSzPts val="2400"/>
              <a:buFont typeface="Calibri"/>
              <a:buNone/>
            </a:pPr>
            <a:r>
              <a:rPr b="1" lang="es-PE" sz="2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¿Como será el </a:t>
            </a:r>
            <a:r>
              <a:rPr b="1" lang="es-PE" sz="24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nuevo proceso </a:t>
            </a:r>
            <a:r>
              <a:rPr b="1" lang="es-PE" sz="2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de pago de planilla?</a:t>
            </a:r>
            <a:endParaRPr/>
          </a:p>
        </p:txBody>
      </p:sp>
      <p:grpSp>
        <p:nvGrpSpPr>
          <p:cNvPr id="219" name="Google Shape;219;p7"/>
          <p:cNvGrpSpPr/>
          <p:nvPr/>
        </p:nvGrpSpPr>
        <p:grpSpPr>
          <a:xfrm>
            <a:off x="914371" y="1403725"/>
            <a:ext cx="2061834" cy="923329"/>
            <a:chOff x="106" y="440445"/>
            <a:chExt cx="1060444" cy="424177"/>
          </a:xfrm>
        </p:grpSpPr>
        <p:sp>
          <p:nvSpPr>
            <p:cNvPr id="220" name="Google Shape;220;p7"/>
            <p:cNvSpPr/>
            <p:nvPr/>
          </p:nvSpPr>
          <p:spPr>
            <a:xfrm>
              <a:off x="106" y="440445"/>
              <a:ext cx="1060444" cy="424177"/>
            </a:xfrm>
            <a:prstGeom prst="chevron">
              <a:avLst>
                <a:gd fmla="val 50000" name="adj"/>
              </a:avLst>
            </a:prstGeom>
            <a:solidFill>
              <a:srgbClr val="6060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 txBox="1"/>
            <p:nvPr/>
          </p:nvSpPr>
          <p:spPr>
            <a:xfrm>
              <a:off x="237125" y="440445"/>
              <a:ext cx="636267" cy="4241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650" lIns="56000" spcFirstLastPara="1" rIns="18650" wrap="square" tIns="18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lang="es-P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AIRHSP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7"/>
          <p:cNvGrpSpPr/>
          <p:nvPr/>
        </p:nvGrpSpPr>
        <p:grpSpPr>
          <a:xfrm>
            <a:off x="3216347" y="1377448"/>
            <a:ext cx="2061834" cy="923331"/>
            <a:chOff x="106" y="440444"/>
            <a:chExt cx="1060444" cy="424178"/>
          </a:xfrm>
        </p:grpSpPr>
        <p:sp>
          <p:nvSpPr>
            <p:cNvPr id="223" name="Google Shape;223;p7"/>
            <p:cNvSpPr/>
            <p:nvPr/>
          </p:nvSpPr>
          <p:spPr>
            <a:xfrm>
              <a:off x="106" y="440445"/>
              <a:ext cx="1060444" cy="424177"/>
            </a:xfrm>
            <a:prstGeom prst="chevron">
              <a:avLst>
                <a:gd fmla="val 50000" name="adj"/>
              </a:avLst>
            </a:prstGeom>
            <a:solidFill>
              <a:srgbClr val="6060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7"/>
            <p:cNvSpPr txBox="1"/>
            <p:nvPr/>
          </p:nvSpPr>
          <p:spPr>
            <a:xfrm>
              <a:off x="256107" y="440444"/>
              <a:ext cx="743924" cy="4241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650" lIns="56000" spcFirstLastPara="1" rIns="18650" wrap="square" tIns="18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lang="es-P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SISTEMA DE PLANILLAS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7"/>
          <p:cNvGrpSpPr/>
          <p:nvPr/>
        </p:nvGrpSpPr>
        <p:grpSpPr>
          <a:xfrm>
            <a:off x="5617297" y="1398015"/>
            <a:ext cx="2061834" cy="930477"/>
            <a:chOff x="106" y="437161"/>
            <a:chExt cx="1060444" cy="427461"/>
          </a:xfrm>
        </p:grpSpPr>
        <p:sp>
          <p:nvSpPr>
            <p:cNvPr id="226" name="Google Shape;226;p7"/>
            <p:cNvSpPr/>
            <p:nvPr/>
          </p:nvSpPr>
          <p:spPr>
            <a:xfrm>
              <a:off x="106" y="440445"/>
              <a:ext cx="1060444" cy="424177"/>
            </a:xfrm>
            <a:prstGeom prst="chevron">
              <a:avLst>
                <a:gd fmla="val 50000" name="adj"/>
              </a:avLst>
            </a:prstGeom>
            <a:solidFill>
              <a:srgbClr val="6060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 txBox="1"/>
            <p:nvPr/>
          </p:nvSpPr>
          <p:spPr>
            <a:xfrm>
              <a:off x="289341" y="437161"/>
              <a:ext cx="636267" cy="4241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650" lIns="56000" spcFirstLastPara="1" rIns="18650" wrap="square" tIns="18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lang="es-P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MCPP WEB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8224595" y="1377449"/>
            <a:ext cx="2061834" cy="923332"/>
            <a:chOff x="106" y="440444"/>
            <a:chExt cx="1060444" cy="424178"/>
          </a:xfrm>
        </p:grpSpPr>
        <p:sp>
          <p:nvSpPr>
            <p:cNvPr id="229" name="Google Shape;229;p7"/>
            <p:cNvSpPr/>
            <p:nvPr/>
          </p:nvSpPr>
          <p:spPr>
            <a:xfrm>
              <a:off x="106" y="440445"/>
              <a:ext cx="1060444" cy="424177"/>
            </a:xfrm>
            <a:prstGeom prst="chevron">
              <a:avLst>
                <a:gd fmla="val 50000" name="adj"/>
              </a:avLst>
            </a:prstGeom>
            <a:solidFill>
              <a:srgbClr val="60606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7"/>
            <p:cNvSpPr txBox="1"/>
            <p:nvPr/>
          </p:nvSpPr>
          <p:spPr>
            <a:xfrm>
              <a:off x="387704" y="440444"/>
              <a:ext cx="636267" cy="4241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8650" lIns="56000" spcFirstLastPara="1" rIns="18650" wrap="square" tIns="18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lang="es-PE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SIAF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1" name="Google Shape;231;p7"/>
          <p:cNvCxnSpPr/>
          <p:nvPr/>
        </p:nvCxnSpPr>
        <p:spPr>
          <a:xfrm>
            <a:off x="2893650" y="3181322"/>
            <a:ext cx="390177" cy="0"/>
          </a:xfrm>
          <a:prstGeom prst="straightConnector1">
            <a:avLst/>
          </a:prstGeom>
          <a:noFill/>
          <a:ln cap="flat" cmpd="sng" w="25400">
            <a:solidFill>
              <a:srgbClr val="606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32" name="Google Shape;232;p7"/>
          <p:cNvCxnSpPr>
            <a:stCxn id="233" idx="3"/>
          </p:cNvCxnSpPr>
          <p:nvPr/>
        </p:nvCxnSpPr>
        <p:spPr>
          <a:xfrm>
            <a:off x="7641820" y="5267457"/>
            <a:ext cx="221400" cy="0"/>
          </a:xfrm>
          <a:prstGeom prst="straightConnector1">
            <a:avLst/>
          </a:prstGeom>
          <a:noFill/>
          <a:ln cap="flat" cmpd="sng" w="25400">
            <a:solidFill>
              <a:srgbClr val="60606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4" name="Google Shape;234;p7"/>
          <p:cNvCxnSpPr/>
          <p:nvPr/>
        </p:nvCxnSpPr>
        <p:spPr>
          <a:xfrm rot="10800000">
            <a:off x="7863141" y="3151567"/>
            <a:ext cx="0" cy="2115890"/>
          </a:xfrm>
          <a:prstGeom prst="straightConnector1">
            <a:avLst/>
          </a:prstGeom>
          <a:noFill/>
          <a:ln cap="flat" cmpd="sng" w="25400">
            <a:solidFill>
              <a:srgbClr val="60606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5" name="Google Shape;235;p7"/>
          <p:cNvCxnSpPr/>
          <p:nvPr/>
        </p:nvCxnSpPr>
        <p:spPr>
          <a:xfrm flipH="1" rot="10800000">
            <a:off x="7863141" y="3163519"/>
            <a:ext cx="429777" cy="1"/>
          </a:xfrm>
          <a:prstGeom prst="straightConnector1">
            <a:avLst/>
          </a:prstGeom>
          <a:noFill/>
          <a:ln cap="flat" cmpd="sng" w="25400">
            <a:solidFill>
              <a:srgbClr val="606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6" name="Google Shape;236;p7"/>
          <p:cNvSpPr/>
          <p:nvPr/>
        </p:nvSpPr>
        <p:spPr>
          <a:xfrm>
            <a:off x="914371" y="2711282"/>
            <a:ext cx="1911800" cy="92332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Actualizar información en el </a:t>
            </a:r>
            <a:r>
              <a:rPr b="1" lang="es-PE" sz="1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AIRHSP</a:t>
            </a:r>
            <a:endParaRPr sz="1800">
              <a:solidFill>
                <a:srgbClr val="4B4B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7"/>
          <p:cNvSpPr/>
          <p:nvPr/>
        </p:nvSpPr>
        <p:spPr>
          <a:xfrm>
            <a:off x="3308285" y="2720901"/>
            <a:ext cx="1911800" cy="92332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Generar Planillas de Haberes y Pensiones</a:t>
            </a:r>
            <a:endParaRPr/>
          </a:p>
        </p:txBody>
      </p:sp>
      <p:cxnSp>
        <p:nvCxnSpPr>
          <p:cNvPr id="238" name="Google Shape;238;p7"/>
          <p:cNvCxnSpPr/>
          <p:nvPr/>
        </p:nvCxnSpPr>
        <p:spPr>
          <a:xfrm>
            <a:off x="5313190" y="3181322"/>
            <a:ext cx="390177" cy="0"/>
          </a:xfrm>
          <a:prstGeom prst="straightConnector1">
            <a:avLst/>
          </a:prstGeom>
          <a:noFill/>
          <a:ln cap="flat" cmpd="sng" w="25400">
            <a:solidFill>
              <a:srgbClr val="606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9" name="Google Shape;239;p7"/>
          <p:cNvSpPr/>
          <p:nvPr/>
        </p:nvSpPr>
        <p:spPr>
          <a:xfrm>
            <a:off x="5730022" y="2571211"/>
            <a:ext cx="1911800" cy="1755632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Validar información en de Planillas (UE+DNI+Tipo y número de Registro AIRHSP</a:t>
            </a:r>
            <a:endParaRPr/>
          </a:p>
        </p:txBody>
      </p:sp>
      <p:cxnSp>
        <p:nvCxnSpPr>
          <p:cNvPr id="240" name="Google Shape;240;p7"/>
          <p:cNvCxnSpPr/>
          <p:nvPr/>
        </p:nvCxnSpPr>
        <p:spPr>
          <a:xfrm>
            <a:off x="6648214" y="4363295"/>
            <a:ext cx="0" cy="287238"/>
          </a:xfrm>
          <a:prstGeom prst="straightConnector1">
            <a:avLst/>
          </a:prstGeom>
          <a:noFill/>
          <a:ln cap="flat" cmpd="sng" w="25400">
            <a:solidFill>
              <a:srgbClr val="60606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3" name="Google Shape;233;p7"/>
          <p:cNvSpPr/>
          <p:nvPr/>
        </p:nvSpPr>
        <p:spPr>
          <a:xfrm>
            <a:off x="5730020" y="4805793"/>
            <a:ext cx="1911800" cy="92332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Generar Ticket de Planilla</a:t>
            </a:r>
            <a:endParaRPr b="1" sz="1800">
              <a:solidFill>
                <a:srgbClr val="4B4B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7"/>
          <p:cNvSpPr/>
          <p:nvPr/>
        </p:nvSpPr>
        <p:spPr>
          <a:xfrm>
            <a:off x="8372732" y="2689903"/>
            <a:ext cx="1911800" cy="923328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Registrar fase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del Girado</a:t>
            </a:r>
            <a:endParaRPr/>
          </a:p>
        </p:txBody>
      </p:sp>
      <p:grpSp>
        <p:nvGrpSpPr>
          <p:cNvPr id="242" name="Google Shape;242;p7"/>
          <p:cNvGrpSpPr/>
          <p:nvPr/>
        </p:nvGrpSpPr>
        <p:grpSpPr>
          <a:xfrm>
            <a:off x="210940" y="341130"/>
            <a:ext cx="556078" cy="523220"/>
            <a:chOff x="1198486" y="3562024"/>
            <a:chExt cx="556078" cy="523220"/>
          </a:xfrm>
        </p:grpSpPr>
        <p:sp>
          <p:nvSpPr>
            <p:cNvPr id="243" name="Google Shape;243;p7"/>
            <p:cNvSpPr/>
            <p:nvPr/>
          </p:nvSpPr>
          <p:spPr>
            <a:xfrm>
              <a:off x="1198486" y="3570901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7"/>
            <p:cNvSpPr txBox="1"/>
            <p:nvPr/>
          </p:nvSpPr>
          <p:spPr>
            <a:xfrm>
              <a:off x="1257417" y="3562024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sp>
        <p:nvSpPr>
          <p:cNvPr id="245" name="Google Shape;245;p7"/>
          <p:cNvSpPr/>
          <p:nvPr/>
        </p:nvSpPr>
        <p:spPr>
          <a:xfrm>
            <a:off x="0" y="6636728"/>
            <a:ext cx="12192000" cy="22127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5767"/>
          </a:solidFill>
          <a:ln cap="flat" cmpd="sng" w="12700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"/>
          <p:cNvSpPr txBox="1"/>
          <p:nvPr/>
        </p:nvSpPr>
        <p:spPr>
          <a:xfrm>
            <a:off x="1001272" y="136525"/>
            <a:ext cx="11547779" cy="71000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4B4D"/>
              </a:buClr>
              <a:buSzPts val="2400"/>
              <a:buFont typeface="Calibri"/>
              <a:buNone/>
            </a:pPr>
            <a:r>
              <a:rPr b="1" lang="es-PE" sz="24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Proceso nuevo - </a:t>
            </a:r>
            <a:r>
              <a:rPr b="1" lang="es-PE" sz="24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DETALLADO</a:t>
            </a:r>
            <a:endParaRPr/>
          </a:p>
        </p:txBody>
      </p:sp>
      <p:grpSp>
        <p:nvGrpSpPr>
          <p:cNvPr id="251" name="Google Shape;251;p8"/>
          <p:cNvGrpSpPr/>
          <p:nvPr/>
        </p:nvGrpSpPr>
        <p:grpSpPr>
          <a:xfrm>
            <a:off x="367694" y="229919"/>
            <a:ext cx="556078" cy="523220"/>
            <a:chOff x="1198486" y="3562024"/>
            <a:chExt cx="556078" cy="523220"/>
          </a:xfrm>
        </p:grpSpPr>
        <p:sp>
          <p:nvSpPr>
            <p:cNvPr id="252" name="Google Shape;252;p8"/>
            <p:cNvSpPr/>
            <p:nvPr/>
          </p:nvSpPr>
          <p:spPr>
            <a:xfrm>
              <a:off x="1198486" y="3570901"/>
              <a:ext cx="497147" cy="497147"/>
            </a:xfrm>
            <a:prstGeom prst="ellipse">
              <a:avLst/>
            </a:prstGeom>
            <a:solidFill>
              <a:srgbClr val="EB5767"/>
            </a:solidFill>
            <a:ln cap="flat" cmpd="sng" w="12700">
              <a:solidFill>
                <a:srgbClr val="EB57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 txBox="1"/>
            <p:nvPr/>
          </p:nvSpPr>
          <p:spPr>
            <a:xfrm>
              <a:off x="1257417" y="3562024"/>
              <a:ext cx="497147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PE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</p:grpSp>
      <p:pic>
        <p:nvPicPr>
          <p:cNvPr id="254" name="Google Shape;2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018" y="855410"/>
            <a:ext cx="10763422" cy="572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"/>
          <p:cNvSpPr txBox="1"/>
          <p:nvPr>
            <p:ph type="title"/>
          </p:nvPr>
        </p:nvSpPr>
        <p:spPr>
          <a:xfrm>
            <a:off x="838200" y="372627"/>
            <a:ext cx="10515600" cy="671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5767"/>
              </a:buClr>
              <a:buSzPts val="2800"/>
              <a:buFont typeface="Calibri"/>
              <a:buNone/>
            </a:pPr>
            <a:r>
              <a:rPr b="1" lang="es-PE" sz="2800">
                <a:solidFill>
                  <a:srgbClr val="EB5767"/>
                </a:solidFill>
                <a:latin typeface="Calibri"/>
                <a:ea typeface="Calibri"/>
                <a:cs typeface="Calibri"/>
                <a:sym typeface="Calibri"/>
              </a:rPr>
              <a:t>Beneficios</a:t>
            </a:r>
            <a:r>
              <a:rPr b="1" lang="es-PE" sz="2800">
                <a:solidFill>
                  <a:srgbClr val="4B4B4D"/>
                </a:solidFill>
                <a:latin typeface="Calibri"/>
                <a:ea typeface="Calibri"/>
                <a:cs typeface="Calibri"/>
                <a:sym typeface="Calibri"/>
              </a:rPr>
              <a:t> con el nuevo proceso de pago de planillas </a:t>
            </a:r>
            <a:endParaRPr b="1" sz="2800">
              <a:solidFill>
                <a:srgbClr val="4B4B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9"/>
          <p:cNvSpPr txBox="1"/>
          <p:nvPr>
            <p:ph idx="1" type="body"/>
          </p:nvPr>
        </p:nvSpPr>
        <p:spPr>
          <a:xfrm>
            <a:off x="838200" y="2129863"/>
            <a:ext cx="5658394" cy="2281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PE" sz="2400">
                <a:latin typeface="Calibri"/>
                <a:ea typeface="Calibri"/>
                <a:cs typeface="Calibri"/>
                <a:sym typeface="Calibri"/>
              </a:rPr>
              <a:t>Se elimina el </a:t>
            </a:r>
            <a:r>
              <a:rPr b="1" lang="es-PE" sz="2400">
                <a:latin typeface="Calibri"/>
                <a:ea typeface="Calibri"/>
                <a:cs typeface="Calibri"/>
                <a:sym typeface="Calibri"/>
              </a:rPr>
              <a:t>triple registro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PE" sz="2400">
                <a:latin typeface="Calibri"/>
                <a:ea typeface="Calibri"/>
                <a:cs typeface="Calibri"/>
                <a:sym typeface="Calibri"/>
              </a:rPr>
              <a:t>Se asegura una </a:t>
            </a:r>
            <a:r>
              <a:rPr b="1" lang="es-PE" sz="2400">
                <a:latin typeface="Calibri"/>
                <a:ea typeface="Calibri"/>
                <a:cs typeface="Calibri"/>
                <a:sym typeface="Calibri"/>
              </a:rPr>
              <a:t>validación integral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s-PE" sz="2400">
                <a:latin typeface="Calibri"/>
                <a:ea typeface="Calibri"/>
                <a:cs typeface="Calibri"/>
                <a:sym typeface="Calibri"/>
              </a:rPr>
              <a:t>Con el código de ticket se asegura que </a:t>
            </a:r>
            <a:r>
              <a:rPr b="1" lang="es-PE" sz="2400">
                <a:latin typeface="Calibri"/>
                <a:ea typeface="Calibri"/>
                <a:cs typeface="Calibri"/>
                <a:sym typeface="Calibri"/>
              </a:rPr>
              <a:t>los archivos TXT validados no sean manipulables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64135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61" name="Google Shape;261;p9"/>
          <p:cNvSpPr/>
          <p:nvPr/>
        </p:nvSpPr>
        <p:spPr>
          <a:xfrm>
            <a:off x="0" y="6636728"/>
            <a:ext cx="12192000" cy="221272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EB5767"/>
          </a:solidFill>
          <a:ln cap="flat" cmpd="sng" w="12700">
            <a:solidFill>
              <a:srgbClr val="EB57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328057"/>
            <a:ext cx="2574547" cy="516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5668" y="1430781"/>
            <a:ext cx="2452995" cy="505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2016-04-11T20:10:07Z</dcterms:created>
  <dc:creator>Figueroa Cajamarca, Francisco Lorenzo</dc:creator>
</cp:coreProperties>
</file>