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70" r:id="rId15"/>
    <p:sldId id="269"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25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FCA944-3A3C-4D8B-B871-36BBCD571B98}" type="doc">
      <dgm:prSet loTypeId="urn:microsoft.com/office/officeart/2005/8/layout/hierarchy2" loCatId="hierarchy" qsTypeId="urn:microsoft.com/office/officeart/2005/8/quickstyle/3d3" qsCatId="3D" csTypeId="urn:microsoft.com/office/officeart/2005/8/colors/accent1_2" csCatId="accent1" phldr="1"/>
      <dgm:spPr/>
      <dgm:t>
        <a:bodyPr/>
        <a:lstStyle/>
        <a:p>
          <a:endParaRPr lang="es-PE"/>
        </a:p>
      </dgm:t>
    </dgm:pt>
    <dgm:pt modelId="{CF8B6787-10DE-4FDE-A17A-724F2F5488CD}">
      <dgm:prSet phldrT="[Texto]"/>
      <dgm:spPr/>
      <dgm:t>
        <a:bodyPr/>
        <a:lstStyle/>
        <a:p>
          <a:r>
            <a:rPr lang="es-PE" dirty="0" smtClean="0"/>
            <a:t>Modalidad de Ejecución de PIP</a:t>
          </a:r>
          <a:endParaRPr lang="es-PE" dirty="0"/>
        </a:p>
      </dgm:t>
    </dgm:pt>
    <dgm:pt modelId="{26F15F90-BA82-40B7-AD69-5B1E08CEC6DC}" type="parTrans" cxnId="{38333989-5E70-4DA0-AA87-9F02AC052567}">
      <dgm:prSet/>
      <dgm:spPr/>
      <dgm:t>
        <a:bodyPr/>
        <a:lstStyle/>
        <a:p>
          <a:endParaRPr lang="es-PE">
            <a:solidFill>
              <a:schemeClr val="bg1"/>
            </a:solidFill>
          </a:endParaRPr>
        </a:p>
      </dgm:t>
    </dgm:pt>
    <dgm:pt modelId="{4179E909-393A-43E9-A57D-92BBC70A39BB}" type="sibTrans" cxnId="{38333989-5E70-4DA0-AA87-9F02AC052567}">
      <dgm:prSet/>
      <dgm:spPr/>
      <dgm:t>
        <a:bodyPr/>
        <a:lstStyle/>
        <a:p>
          <a:endParaRPr lang="es-PE">
            <a:solidFill>
              <a:schemeClr val="bg1"/>
            </a:solidFill>
          </a:endParaRPr>
        </a:p>
      </dgm:t>
    </dgm:pt>
    <dgm:pt modelId="{C1ABA7AD-D913-4726-B7E1-ACFC3A6040D1}">
      <dgm:prSet phldrT="[Texto]"/>
      <dgm:spPr/>
      <dgm:t>
        <a:bodyPr/>
        <a:lstStyle/>
        <a:p>
          <a:r>
            <a:rPr lang="es-PE" smtClean="0"/>
            <a:t>Administración Directa</a:t>
          </a:r>
          <a:endParaRPr lang="es-PE" dirty="0"/>
        </a:p>
      </dgm:t>
    </dgm:pt>
    <dgm:pt modelId="{E9E50A6A-A43E-4892-9693-BB89E49254FC}" type="parTrans" cxnId="{889059E5-5F5D-429B-8230-CE7A8ABF654A}">
      <dgm:prSet/>
      <dgm:spPr/>
      <dgm:t>
        <a:bodyPr/>
        <a:lstStyle/>
        <a:p>
          <a:endParaRPr lang="es-PE">
            <a:solidFill>
              <a:schemeClr val="bg1"/>
            </a:solidFill>
          </a:endParaRPr>
        </a:p>
      </dgm:t>
    </dgm:pt>
    <dgm:pt modelId="{5153798F-D80C-4C8E-AC5E-C1E49D500963}" type="sibTrans" cxnId="{889059E5-5F5D-429B-8230-CE7A8ABF654A}">
      <dgm:prSet/>
      <dgm:spPr/>
      <dgm:t>
        <a:bodyPr/>
        <a:lstStyle/>
        <a:p>
          <a:endParaRPr lang="es-PE">
            <a:solidFill>
              <a:schemeClr val="bg1"/>
            </a:solidFill>
          </a:endParaRPr>
        </a:p>
      </dgm:t>
    </dgm:pt>
    <dgm:pt modelId="{639927BC-619D-4F56-A560-18D00B1B20FE}">
      <dgm:prSet phldrT="[Texto]"/>
      <dgm:spPr/>
      <dgm:t>
        <a:bodyPr/>
        <a:lstStyle/>
        <a:p>
          <a:r>
            <a:rPr lang="es-PE" smtClean="0"/>
            <a:t>Administración Indirecta</a:t>
          </a:r>
          <a:endParaRPr lang="es-PE" dirty="0"/>
        </a:p>
      </dgm:t>
    </dgm:pt>
    <dgm:pt modelId="{B2D17A95-CFC4-43F8-A2B0-D56890D29624}" type="parTrans" cxnId="{AA3AE9BA-3E02-4394-AC85-22AC067D7F9D}">
      <dgm:prSet/>
      <dgm:spPr/>
      <dgm:t>
        <a:bodyPr/>
        <a:lstStyle/>
        <a:p>
          <a:endParaRPr lang="es-PE">
            <a:solidFill>
              <a:schemeClr val="bg1"/>
            </a:solidFill>
          </a:endParaRPr>
        </a:p>
      </dgm:t>
    </dgm:pt>
    <dgm:pt modelId="{3C72DE36-1F46-4993-8BCB-A3D6D92D391F}" type="sibTrans" cxnId="{AA3AE9BA-3E02-4394-AC85-22AC067D7F9D}">
      <dgm:prSet/>
      <dgm:spPr/>
      <dgm:t>
        <a:bodyPr/>
        <a:lstStyle/>
        <a:p>
          <a:endParaRPr lang="es-PE">
            <a:solidFill>
              <a:schemeClr val="bg1"/>
            </a:solidFill>
          </a:endParaRPr>
        </a:p>
      </dgm:t>
    </dgm:pt>
    <dgm:pt modelId="{4AA1D661-D70E-4033-9C60-A78C5C8CFD7E}">
      <dgm:prSet phldrT="[Texto]"/>
      <dgm:spPr/>
      <dgm:t>
        <a:bodyPr/>
        <a:lstStyle/>
        <a:p>
          <a:r>
            <a:rPr lang="es-PE" smtClean="0"/>
            <a:t>Por Contrata</a:t>
          </a:r>
          <a:endParaRPr lang="es-PE" dirty="0"/>
        </a:p>
      </dgm:t>
    </dgm:pt>
    <dgm:pt modelId="{E3183813-E686-437C-BEC1-8DD53D3A60A2}" type="parTrans" cxnId="{94128FBC-8ABC-4CA3-907E-B3227BBD574B}">
      <dgm:prSet/>
      <dgm:spPr/>
      <dgm:t>
        <a:bodyPr/>
        <a:lstStyle/>
        <a:p>
          <a:endParaRPr lang="es-PE">
            <a:solidFill>
              <a:schemeClr val="bg1"/>
            </a:solidFill>
          </a:endParaRPr>
        </a:p>
      </dgm:t>
    </dgm:pt>
    <dgm:pt modelId="{07FF86DD-9DB0-4B35-AA9A-E465F194C62E}" type="sibTrans" cxnId="{94128FBC-8ABC-4CA3-907E-B3227BBD574B}">
      <dgm:prSet/>
      <dgm:spPr/>
      <dgm:t>
        <a:bodyPr/>
        <a:lstStyle/>
        <a:p>
          <a:endParaRPr lang="es-PE">
            <a:solidFill>
              <a:schemeClr val="bg1"/>
            </a:solidFill>
          </a:endParaRPr>
        </a:p>
      </dgm:t>
    </dgm:pt>
    <dgm:pt modelId="{8E0E673F-9BD9-4BA7-A787-68DE129990CA}">
      <dgm:prSet/>
      <dgm:spPr/>
      <dgm:t>
        <a:bodyPr/>
        <a:lstStyle/>
        <a:p>
          <a:r>
            <a:rPr lang="es-PE" smtClean="0"/>
            <a:t>Asociación Público Privada APP</a:t>
          </a:r>
          <a:endParaRPr lang="es-PE" dirty="0"/>
        </a:p>
      </dgm:t>
    </dgm:pt>
    <dgm:pt modelId="{58FBC9BF-F2F1-4A26-95C3-2974B05B1220}" type="parTrans" cxnId="{0E1F5B4E-81F0-4E43-BE2D-D941F6F309F5}">
      <dgm:prSet/>
      <dgm:spPr/>
      <dgm:t>
        <a:bodyPr/>
        <a:lstStyle/>
        <a:p>
          <a:endParaRPr lang="es-PE">
            <a:solidFill>
              <a:schemeClr val="bg1"/>
            </a:solidFill>
          </a:endParaRPr>
        </a:p>
      </dgm:t>
    </dgm:pt>
    <dgm:pt modelId="{8C7827B8-26D2-454E-B6D7-02CA3CA84B4D}" type="sibTrans" cxnId="{0E1F5B4E-81F0-4E43-BE2D-D941F6F309F5}">
      <dgm:prSet/>
      <dgm:spPr/>
      <dgm:t>
        <a:bodyPr/>
        <a:lstStyle/>
        <a:p>
          <a:endParaRPr lang="es-PE">
            <a:solidFill>
              <a:schemeClr val="bg1"/>
            </a:solidFill>
          </a:endParaRPr>
        </a:p>
      </dgm:t>
    </dgm:pt>
    <dgm:pt modelId="{3A98647D-408B-43F4-8E23-4A1DC97B4EEC}">
      <dgm:prSet/>
      <dgm:spPr/>
      <dgm:t>
        <a:bodyPr/>
        <a:lstStyle/>
        <a:p>
          <a:r>
            <a:rPr lang="es-PE" smtClean="0"/>
            <a:t>Núcleo Ejecutor</a:t>
          </a:r>
          <a:endParaRPr lang="es-PE" dirty="0"/>
        </a:p>
      </dgm:t>
    </dgm:pt>
    <dgm:pt modelId="{72BE9743-83F2-41A0-8CD9-68640E4D55D5}" type="parTrans" cxnId="{C3545DEB-DB9F-4EE8-A984-16B3CEB1F8CA}">
      <dgm:prSet/>
      <dgm:spPr/>
      <dgm:t>
        <a:bodyPr/>
        <a:lstStyle/>
        <a:p>
          <a:endParaRPr lang="es-PE">
            <a:solidFill>
              <a:schemeClr val="bg1"/>
            </a:solidFill>
          </a:endParaRPr>
        </a:p>
      </dgm:t>
    </dgm:pt>
    <dgm:pt modelId="{FE2C42A2-054F-4D95-A88F-B4E19D09077D}" type="sibTrans" cxnId="{C3545DEB-DB9F-4EE8-A984-16B3CEB1F8CA}">
      <dgm:prSet/>
      <dgm:spPr/>
      <dgm:t>
        <a:bodyPr/>
        <a:lstStyle/>
        <a:p>
          <a:endParaRPr lang="es-PE">
            <a:solidFill>
              <a:schemeClr val="bg1"/>
            </a:solidFill>
          </a:endParaRPr>
        </a:p>
      </dgm:t>
    </dgm:pt>
    <dgm:pt modelId="{C74307ED-CA86-4A11-A79B-2E81F161829A}">
      <dgm:prSet/>
      <dgm:spPr>
        <a:solidFill>
          <a:srgbClr val="FF0000"/>
        </a:solidFill>
      </dgm:spPr>
      <dgm:t>
        <a:bodyPr/>
        <a:lstStyle/>
        <a:p>
          <a:r>
            <a:rPr lang="es-PE" smtClean="0"/>
            <a:t>Obras por Impuestos - Ley 29230</a:t>
          </a:r>
          <a:endParaRPr lang="es-PE" dirty="0"/>
        </a:p>
      </dgm:t>
    </dgm:pt>
    <dgm:pt modelId="{3FAA7322-01C6-4056-86B6-5A1A3E6A478C}" type="parTrans" cxnId="{CB307F25-D9C7-40BD-AC38-64A6F4BE60F8}">
      <dgm:prSet/>
      <dgm:spPr/>
      <dgm:t>
        <a:bodyPr/>
        <a:lstStyle/>
        <a:p>
          <a:endParaRPr lang="es-PE">
            <a:solidFill>
              <a:schemeClr val="bg1"/>
            </a:solidFill>
          </a:endParaRPr>
        </a:p>
      </dgm:t>
    </dgm:pt>
    <dgm:pt modelId="{9130DFB1-EB62-425C-A1F5-F8444B33DE59}" type="sibTrans" cxnId="{CB307F25-D9C7-40BD-AC38-64A6F4BE60F8}">
      <dgm:prSet/>
      <dgm:spPr/>
      <dgm:t>
        <a:bodyPr/>
        <a:lstStyle/>
        <a:p>
          <a:endParaRPr lang="es-PE">
            <a:solidFill>
              <a:schemeClr val="bg1"/>
            </a:solidFill>
          </a:endParaRPr>
        </a:p>
      </dgm:t>
    </dgm:pt>
    <dgm:pt modelId="{69BECE2B-8737-4B96-A347-02177400B196}" type="pres">
      <dgm:prSet presAssocID="{02FCA944-3A3C-4D8B-B871-36BBCD571B98}" presName="diagram" presStyleCnt="0">
        <dgm:presLayoutVars>
          <dgm:chPref val="1"/>
          <dgm:dir/>
          <dgm:animOne val="branch"/>
          <dgm:animLvl val="lvl"/>
          <dgm:resizeHandles val="exact"/>
        </dgm:presLayoutVars>
      </dgm:prSet>
      <dgm:spPr/>
      <dgm:t>
        <a:bodyPr/>
        <a:lstStyle/>
        <a:p>
          <a:endParaRPr lang="es-PE"/>
        </a:p>
      </dgm:t>
    </dgm:pt>
    <dgm:pt modelId="{71DF5412-8A0B-47BC-8921-14370A241023}" type="pres">
      <dgm:prSet presAssocID="{CF8B6787-10DE-4FDE-A17A-724F2F5488CD}" presName="root1" presStyleCnt="0"/>
      <dgm:spPr/>
      <dgm:t>
        <a:bodyPr/>
        <a:lstStyle/>
        <a:p>
          <a:endParaRPr lang="es-PE"/>
        </a:p>
      </dgm:t>
    </dgm:pt>
    <dgm:pt modelId="{4EA9F5F7-82D7-4595-ACFF-7CBC3A45419D}" type="pres">
      <dgm:prSet presAssocID="{CF8B6787-10DE-4FDE-A17A-724F2F5488CD}" presName="LevelOneTextNode" presStyleLbl="node0" presStyleIdx="0" presStyleCnt="1">
        <dgm:presLayoutVars>
          <dgm:chPref val="3"/>
        </dgm:presLayoutVars>
      </dgm:prSet>
      <dgm:spPr/>
      <dgm:t>
        <a:bodyPr/>
        <a:lstStyle/>
        <a:p>
          <a:endParaRPr lang="es-PE"/>
        </a:p>
      </dgm:t>
    </dgm:pt>
    <dgm:pt modelId="{50784E84-F8EF-4A4C-BBE0-C0A2B406028D}" type="pres">
      <dgm:prSet presAssocID="{CF8B6787-10DE-4FDE-A17A-724F2F5488CD}" presName="level2hierChild" presStyleCnt="0"/>
      <dgm:spPr/>
      <dgm:t>
        <a:bodyPr/>
        <a:lstStyle/>
        <a:p>
          <a:endParaRPr lang="es-PE"/>
        </a:p>
      </dgm:t>
    </dgm:pt>
    <dgm:pt modelId="{08F151CA-097C-451B-8D76-266480A3C2B1}" type="pres">
      <dgm:prSet presAssocID="{E9E50A6A-A43E-4892-9693-BB89E49254FC}" presName="conn2-1" presStyleLbl="parChTrans1D2" presStyleIdx="0" presStyleCnt="2"/>
      <dgm:spPr/>
      <dgm:t>
        <a:bodyPr/>
        <a:lstStyle/>
        <a:p>
          <a:endParaRPr lang="es-PE"/>
        </a:p>
      </dgm:t>
    </dgm:pt>
    <dgm:pt modelId="{5C61221E-FD77-4798-924F-700191ECD4B2}" type="pres">
      <dgm:prSet presAssocID="{E9E50A6A-A43E-4892-9693-BB89E49254FC}" presName="connTx" presStyleLbl="parChTrans1D2" presStyleIdx="0" presStyleCnt="2"/>
      <dgm:spPr/>
      <dgm:t>
        <a:bodyPr/>
        <a:lstStyle/>
        <a:p>
          <a:endParaRPr lang="es-PE"/>
        </a:p>
      </dgm:t>
    </dgm:pt>
    <dgm:pt modelId="{4AA2C671-260E-4408-BC39-9F65BAF8C989}" type="pres">
      <dgm:prSet presAssocID="{C1ABA7AD-D913-4726-B7E1-ACFC3A6040D1}" presName="root2" presStyleCnt="0"/>
      <dgm:spPr/>
      <dgm:t>
        <a:bodyPr/>
        <a:lstStyle/>
        <a:p>
          <a:endParaRPr lang="es-PE"/>
        </a:p>
      </dgm:t>
    </dgm:pt>
    <dgm:pt modelId="{52561FD8-7752-4FF7-879B-A64507572E2D}" type="pres">
      <dgm:prSet presAssocID="{C1ABA7AD-D913-4726-B7E1-ACFC3A6040D1}" presName="LevelTwoTextNode" presStyleLbl="node2" presStyleIdx="0" presStyleCnt="2">
        <dgm:presLayoutVars>
          <dgm:chPref val="3"/>
        </dgm:presLayoutVars>
      </dgm:prSet>
      <dgm:spPr/>
      <dgm:t>
        <a:bodyPr/>
        <a:lstStyle/>
        <a:p>
          <a:endParaRPr lang="es-PE"/>
        </a:p>
      </dgm:t>
    </dgm:pt>
    <dgm:pt modelId="{A5BC8C15-3287-4D03-8AF6-2900C5B96652}" type="pres">
      <dgm:prSet presAssocID="{C1ABA7AD-D913-4726-B7E1-ACFC3A6040D1}" presName="level3hierChild" presStyleCnt="0"/>
      <dgm:spPr/>
      <dgm:t>
        <a:bodyPr/>
        <a:lstStyle/>
        <a:p>
          <a:endParaRPr lang="es-PE"/>
        </a:p>
      </dgm:t>
    </dgm:pt>
    <dgm:pt modelId="{114D9882-13FC-4E70-900F-2AFE96C36302}" type="pres">
      <dgm:prSet presAssocID="{B2D17A95-CFC4-43F8-A2B0-D56890D29624}" presName="conn2-1" presStyleLbl="parChTrans1D2" presStyleIdx="1" presStyleCnt="2"/>
      <dgm:spPr/>
      <dgm:t>
        <a:bodyPr/>
        <a:lstStyle/>
        <a:p>
          <a:endParaRPr lang="es-PE"/>
        </a:p>
      </dgm:t>
    </dgm:pt>
    <dgm:pt modelId="{38051F76-CDC8-462B-9446-FA8338CBA4E9}" type="pres">
      <dgm:prSet presAssocID="{B2D17A95-CFC4-43F8-A2B0-D56890D29624}" presName="connTx" presStyleLbl="parChTrans1D2" presStyleIdx="1" presStyleCnt="2"/>
      <dgm:spPr/>
      <dgm:t>
        <a:bodyPr/>
        <a:lstStyle/>
        <a:p>
          <a:endParaRPr lang="es-PE"/>
        </a:p>
      </dgm:t>
    </dgm:pt>
    <dgm:pt modelId="{6F4F0BC4-FE7D-45BC-8119-EA3938F5E69E}" type="pres">
      <dgm:prSet presAssocID="{639927BC-619D-4F56-A560-18D00B1B20FE}" presName="root2" presStyleCnt="0"/>
      <dgm:spPr/>
      <dgm:t>
        <a:bodyPr/>
        <a:lstStyle/>
        <a:p>
          <a:endParaRPr lang="es-PE"/>
        </a:p>
      </dgm:t>
    </dgm:pt>
    <dgm:pt modelId="{B09CA763-B6F1-4AD3-A758-E213AF98025A}" type="pres">
      <dgm:prSet presAssocID="{639927BC-619D-4F56-A560-18D00B1B20FE}" presName="LevelTwoTextNode" presStyleLbl="node2" presStyleIdx="1" presStyleCnt="2">
        <dgm:presLayoutVars>
          <dgm:chPref val="3"/>
        </dgm:presLayoutVars>
      </dgm:prSet>
      <dgm:spPr/>
      <dgm:t>
        <a:bodyPr/>
        <a:lstStyle/>
        <a:p>
          <a:endParaRPr lang="es-PE"/>
        </a:p>
      </dgm:t>
    </dgm:pt>
    <dgm:pt modelId="{12ACF466-7C51-495D-9392-6108EBE52836}" type="pres">
      <dgm:prSet presAssocID="{639927BC-619D-4F56-A560-18D00B1B20FE}" presName="level3hierChild" presStyleCnt="0"/>
      <dgm:spPr/>
      <dgm:t>
        <a:bodyPr/>
        <a:lstStyle/>
        <a:p>
          <a:endParaRPr lang="es-PE"/>
        </a:p>
      </dgm:t>
    </dgm:pt>
    <dgm:pt modelId="{548A7366-B134-4C29-9DE4-87386C8CEC94}" type="pres">
      <dgm:prSet presAssocID="{E3183813-E686-437C-BEC1-8DD53D3A60A2}" presName="conn2-1" presStyleLbl="parChTrans1D3" presStyleIdx="0" presStyleCnt="4"/>
      <dgm:spPr/>
      <dgm:t>
        <a:bodyPr/>
        <a:lstStyle/>
        <a:p>
          <a:endParaRPr lang="es-PE"/>
        </a:p>
      </dgm:t>
    </dgm:pt>
    <dgm:pt modelId="{4FBE9A02-E46E-4BD7-9B41-41ADBBC31CD0}" type="pres">
      <dgm:prSet presAssocID="{E3183813-E686-437C-BEC1-8DD53D3A60A2}" presName="connTx" presStyleLbl="parChTrans1D3" presStyleIdx="0" presStyleCnt="4"/>
      <dgm:spPr/>
      <dgm:t>
        <a:bodyPr/>
        <a:lstStyle/>
        <a:p>
          <a:endParaRPr lang="es-PE"/>
        </a:p>
      </dgm:t>
    </dgm:pt>
    <dgm:pt modelId="{84382012-6C82-49FE-9CE3-66D4D18AEB94}" type="pres">
      <dgm:prSet presAssocID="{4AA1D661-D70E-4033-9C60-A78C5C8CFD7E}" presName="root2" presStyleCnt="0"/>
      <dgm:spPr/>
      <dgm:t>
        <a:bodyPr/>
        <a:lstStyle/>
        <a:p>
          <a:endParaRPr lang="es-PE"/>
        </a:p>
      </dgm:t>
    </dgm:pt>
    <dgm:pt modelId="{9122C94E-DF03-4D42-8AE0-695D81B77CB4}" type="pres">
      <dgm:prSet presAssocID="{4AA1D661-D70E-4033-9C60-A78C5C8CFD7E}" presName="LevelTwoTextNode" presStyleLbl="node3" presStyleIdx="0" presStyleCnt="4">
        <dgm:presLayoutVars>
          <dgm:chPref val="3"/>
        </dgm:presLayoutVars>
      </dgm:prSet>
      <dgm:spPr/>
      <dgm:t>
        <a:bodyPr/>
        <a:lstStyle/>
        <a:p>
          <a:endParaRPr lang="es-PE"/>
        </a:p>
      </dgm:t>
    </dgm:pt>
    <dgm:pt modelId="{BACCBC33-E61B-4C19-AEF4-118E522F7EB8}" type="pres">
      <dgm:prSet presAssocID="{4AA1D661-D70E-4033-9C60-A78C5C8CFD7E}" presName="level3hierChild" presStyleCnt="0"/>
      <dgm:spPr/>
      <dgm:t>
        <a:bodyPr/>
        <a:lstStyle/>
        <a:p>
          <a:endParaRPr lang="es-PE"/>
        </a:p>
      </dgm:t>
    </dgm:pt>
    <dgm:pt modelId="{F5197397-95C8-464B-BFB5-DE7589E8D7F7}" type="pres">
      <dgm:prSet presAssocID="{58FBC9BF-F2F1-4A26-95C3-2974B05B1220}" presName="conn2-1" presStyleLbl="parChTrans1D3" presStyleIdx="1" presStyleCnt="4"/>
      <dgm:spPr/>
      <dgm:t>
        <a:bodyPr/>
        <a:lstStyle/>
        <a:p>
          <a:endParaRPr lang="es-PE"/>
        </a:p>
      </dgm:t>
    </dgm:pt>
    <dgm:pt modelId="{31837741-B1AF-4E06-84C2-C72A365ACF2A}" type="pres">
      <dgm:prSet presAssocID="{58FBC9BF-F2F1-4A26-95C3-2974B05B1220}" presName="connTx" presStyleLbl="parChTrans1D3" presStyleIdx="1" presStyleCnt="4"/>
      <dgm:spPr/>
      <dgm:t>
        <a:bodyPr/>
        <a:lstStyle/>
        <a:p>
          <a:endParaRPr lang="es-PE"/>
        </a:p>
      </dgm:t>
    </dgm:pt>
    <dgm:pt modelId="{767DDBB8-36FC-4F0A-AE52-327EA74E77F5}" type="pres">
      <dgm:prSet presAssocID="{8E0E673F-9BD9-4BA7-A787-68DE129990CA}" presName="root2" presStyleCnt="0"/>
      <dgm:spPr/>
      <dgm:t>
        <a:bodyPr/>
        <a:lstStyle/>
        <a:p>
          <a:endParaRPr lang="es-PE"/>
        </a:p>
      </dgm:t>
    </dgm:pt>
    <dgm:pt modelId="{F84F4DAA-0E34-4736-BBF3-7C047A070A13}" type="pres">
      <dgm:prSet presAssocID="{8E0E673F-9BD9-4BA7-A787-68DE129990CA}" presName="LevelTwoTextNode" presStyleLbl="node3" presStyleIdx="1" presStyleCnt="4">
        <dgm:presLayoutVars>
          <dgm:chPref val="3"/>
        </dgm:presLayoutVars>
      </dgm:prSet>
      <dgm:spPr/>
      <dgm:t>
        <a:bodyPr/>
        <a:lstStyle/>
        <a:p>
          <a:endParaRPr lang="es-PE"/>
        </a:p>
      </dgm:t>
    </dgm:pt>
    <dgm:pt modelId="{2E98D7E6-ADDA-48ED-BF4A-E635C8068217}" type="pres">
      <dgm:prSet presAssocID="{8E0E673F-9BD9-4BA7-A787-68DE129990CA}" presName="level3hierChild" presStyleCnt="0"/>
      <dgm:spPr/>
      <dgm:t>
        <a:bodyPr/>
        <a:lstStyle/>
        <a:p>
          <a:endParaRPr lang="es-PE"/>
        </a:p>
      </dgm:t>
    </dgm:pt>
    <dgm:pt modelId="{71AE05FB-FF80-44D0-97CF-6DD2AD04534D}" type="pres">
      <dgm:prSet presAssocID="{72BE9743-83F2-41A0-8CD9-68640E4D55D5}" presName="conn2-1" presStyleLbl="parChTrans1D3" presStyleIdx="2" presStyleCnt="4"/>
      <dgm:spPr/>
      <dgm:t>
        <a:bodyPr/>
        <a:lstStyle/>
        <a:p>
          <a:endParaRPr lang="es-PE"/>
        </a:p>
      </dgm:t>
    </dgm:pt>
    <dgm:pt modelId="{3BD590A0-6323-4A91-AC5D-1ECF84EC6694}" type="pres">
      <dgm:prSet presAssocID="{72BE9743-83F2-41A0-8CD9-68640E4D55D5}" presName="connTx" presStyleLbl="parChTrans1D3" presStyleIdx="2" presStyleCnt="4"/>
      <dgm:spPr/>
      <dgm:t>
        <a:bodyPr/>
        <a:lstStyle/>
        <a:p>
          <a:endParaRPr lang="es-PE"/>
        </a:p>
      </dgm:t>
    </dgm:pt>
    <dgm:pt modelId="{8AADC424-E805-4228-B05B-922622A32C68}" type="pres">
      <dgm:prSet presAssocID="{3A98647D-408B-43F4-8E23-4A1DC97B4EEC}" presName="root2" presStyleCnt="0"/>
      <dgm:spPr/>
      <dgm:t>
        <a:bodyPr/>
        <a:lstStyle/>
        <a:p>
          <a:endParaRPr lang="es-PE"/>
        </a:p>
      </dgm:t>
    </dgm:pt>
    <dgm:pt modelId="{31DF0866-EA56-40A1-8463-46307207F0C3}" type="pres">
      <dgm:prSet presAssocID="{3A98647D-408B-43F4-8E23-4A1DC97B4EEC}" presName="LevelTwoTextNode" presStyleLbl="node3" presStyleIdx="2" presStyleCnt="4">
        <dgm:presLayoutVars>
          <dgm:chPref val="3"/>
        </dgm:presLayoutVars>
      </dgm:prSet>
      <dgm:spPr/>
      <dgm:t>
        <a:bodyPr/>
        <a:lstStyle/>
        <a:p>
          <a:endParaRPr lang="es-PE"/>
        </a:p>
      </dgm:t>
    </dgm:pt>
    <dgm:pt modelId="{CEC47DFD-CF10-4980-BDF1-B3E4AA7DC2B7}" type="pres">
      <dgm:prSet presAssocID="{3A98647D-408B-43F4-8E23-4A1DC97B4EEC}" presName="level3hierChild" presStyleCnt="0"/>
      <dgm:spPr/>
      <dgm:t>
        <a:bodyPr/>
        <a:lstStyle/>
        <a:p>
          <a:endParaRPr lang="es-PE"/>
        </a:p>
      </dgm:t>
    </dgm:pt>
    <dgm:pt modelId="{FF2338FF-DCDA-474D-AD2E-D66522C4E7DB}" type="pres">
      <dgm:prSet presAssocID="{3FAA7322-01C6-4056-86B6-5A1A3E6A478C}" presName="conn2-1" presStyleLbl="parChTrans1D3" presStyleIdx="3" presStyleCnt="4"/>
      <dgm:spPr/>
      <dgm:t>
        <a:bodyPr/>
        <a:lstStyle/>
        <a:p>
          <a:endParaRPr lang="es-PE"/>
        </a:p>
      </dgm:t>
    </dgm:pt>
    <dgm:pt modelId="{88665A20-297D-46D2-8499-501C8A444CD7}" type="pres">
      <dgm:prSet presAssocID="{3FAA7322-01C6-4056-86B6-5A1A3E6A478C}" presName="connTx" presStyleLbl="parChTrans1D3" presStyleIdx="3" presStyleCnt="4"/>
      <dgm:spPr/>
      <dgm:t>
        <a:bodyPr/>
        <a:lstStyle/>
        <a:p>
          <a:endParaRPr lang="es-PE"/>
        </a:p>
      </dgm:t>
    </dgm:pt>
    <dgm:pt modelId="{E7AB3B9F-6A2E-41A1-ABBA-AF1AF683E2A6}" type="pres">
      <dgm:prSet presAssocID="{C74307ED-CA86-4A11-A79B-2E81F161829A}" presName="root2" presStyleCnt="0"/>
      <dgm:spPr/>
      <dgm:t>
        <a:bodyPr/>
        <a:lstStyle/>
        <a:p>
          <a:endParaRPr lang="es-PE"/>
        </a:p>
      </dgm:t>
    </dgm:pt>
    <dgm:pt modelId="{187DA08C-ABDA-4ED6-A0AA-B123848854F7}" type="pres">
      <dgm:prSet presAssocID="{C74307ED-CA86-4A11-A79B-2E81F161829A}" presName="LevelTwoTextNode" presStyleLbl="node3" presStyleIdx="3" presStyleCnt="4">
        <dgm:presLayoutVars>
          <dgm:chPref val="3"/>
        </dgm:presLayoutVars>
      </dgm:prSet>
      <dgm:spPr/>
      <dgm:t>
        <a:bodyPr/>
        <a:lstStyle/>
        <a:p>
          <a:endParaRPr lang="es-PE"/>
        </a:p>
      </dgm:t>
    </dgm:pt>
    <dgm:pt modelId="{9FB4537E-A5D6-455F-B0F8-F8707C3FA37E}" type="pres">
      <dgm:prSet presAssocID="{C74307ED-CA86-4A11-A79B-2E81F161829A}" presName="level3hierChild" presStyleCnt="0"/>
      <dgm:spPr/>
      <dgm:t>
        <a:bodyPr/>
        <a:lstStyle/>
        <a:p>
          <a:endParaRPr lang="es-PE"/>
        </a:p>
      </dgm:t>
    </dgm:pt>
  </dgm:ptLst>
  <dgm:cxnLst>
    <dgm:cxn modelId="{0E1F5B4E-81F0-4E43-BE2D-D941F6F309F5}" srcId="{639927BC-619D-4F56-A560-18D00B1B20FE}" destId="{8E0E673F-9BD9-4BA7-A787-68DE129990CA}" srcOrd="1" destOrd="0" parTransId="{58FBC9BF-F2F1-4A26-95C3-2974B05B1220}" sibTransId="{8C7827B8-26D2-454E-B6D7-02CA3CA84B4D}"/>
    <dgm:cxn modelId="{B5DDB2C1-79EA-4865-9E9F-FDF9FEC3964D}" type="presOf" srcId="{CF8B6787-10DE-4FDE-A17A-724F2F5488CD}" destId="{4EA9F5F7-82D7-4595-ACFF-7CBC3A45419D}" srcOrd="0" destOrd="0" presId="urn:microsoft.com/office/officeart/2005/8/layout/hierarchy2"/>
    <dgm:cxn modelId="{F902FC2B-6EDA-4BE1-B046-93E3BABCF801}" type="presOf" srcId="{58FBC9BF-F2F1-4A26-95C3-2974B05B1220}" destId="{31837741-B1AF-4E06-84C2-C72A365ACF2A}" srcOrd="1" destOrd="0" presId="urn:microsoft.com/office/officeart/2005/8/layout/hierarchy2"/>
    <dgm:cxn modelId="{FD9B2994-EC6D-445E-9FB7-75AE63E10077}" type="presOf" srcId="{58FBC9BF-F2F1-4A26-95C3-2974B05B1220}" destId="{F5197397-95C8-464B-BFB5-DE7589E8D7F7}" srcOrd="0" destOrd="0" presId="urn:microsoft.com/office/officeart/2005/8/layout/hierarchy2"/>
    <dgm:cxn modelId="{889059E5-5F5D-429B-8230-CE7A8ABF654A}" srcId="{CF8B6787-10DE-4FDE-A17A-724F2F5488CD}" destId="{C1ABA7AD-D913-4726-B7E1-ACFC3A6040D1}" srcOrd="0" destOrd="0" parTransId="{E9E50A6A-A43E-4892-9693-BB89E49254FC}" sibTransId="{5153798F-D80C-4C8E-AC5E-C1E49D500963}"/>
    <dgm:cxn modelId="{3A79B8BD-D9B0-438D-B100-6F74E4F1D40E}" type="presOf" srcId="{72BE9743-83F2-41A0-8CD9-68640E4D55D5}" destId="{71AE05FB-FF80-44D0-97CF-6DD2AD04534D}" srcOrd="0" destOrd="0" presId="urn:microsoft.com/office/officeart/2005/8/layout/hierarchy2"/>
    <dgm:cxn modelId="{AA3AE9BA-3E02-4394-AC85-22AC067D7F9D}" srcId="{CF8B6787-10DE-4FDE-A17A-724F2F5488CD}" destId="{639927BC-619D-4F56-A560-18D00B1B20FE}" srcOrd="1" destOrd="0" parTransId="{B2D17A95-CFC4-43F8-A2B0-D56890D29624}" sibTransId="{3C72DE36-1F46-4993-8BCB-A3D6D92D391F}"/>
    <dgm:cxn modelId="{CB307F25-D9C7-40BD-AC38-64A6F4BE60F8}" srcId="{639927BC-619D-4F56-A560-18D00B1B20FE}" destId="{C74307ED-CA86-4A11-A79B-2E81F161829A}" srcOrd="3" destOrd="0" parTransId="{3FAA7322-01C6-4056-86B6-5A1A3E6A478C}" sibTransId="{9130DFB1-EB62-425C-A1F5-F8444B33DE59}"/>
    <dgm:cxn modelId="{EAD6CFAD-C35B-4F03-B8A2-DBAC970753E3}" type="presOf" srcId="{639927BC-619D-4F56-A560-18D00B1B20FE}" destId="{B09CA763-B6F1-4AD3-A758-E213AF98025A}" srcOrd="0" destOrd="0" presId="urn:microsoft.com/office/officeart/2005/8/layout/hierarchy2"/>
    <dgm:cxn modelId="{C7C29830-3D76-4158-A2C7-74CD9147A2D6}" type="presOf" srcId="{02FCA944-3A3C-4D8B-B871-36BBCD571B98}" destId="{69BECE2B-8737-4B96-A347-02177400B196}" srcOrd="0" destOrd="0" presId="urn:microsoft.com/office/officeart/2005/8/layout/hierarchy2"/>
    <dgm:cxn modelId="{B4B1FEC1-DFCA-4DAF-81A3-422277A78482}" type="presOf" srcId="{E9E50A6A-A43E-4892-9693-BB89E49254FC}" destId="{08F151CA-097C-451B-8D76-266480A3C2B1}" srcOrd="0" destOrd="0" presId="urn:microsoft.com/office/officeart/2005/8/layout/hierarchy2"/>
    <dgm:cxn modelId="{642659AA-715C-4C26-909C-214FD7D4CB06}" type="presOf" srcId="{72BE9743-83F2-41A0-8CD9-68640E4D55D5}" destId="{3BD590A0-6323-4A91-AC5D-1ECF84EC6694}" srcOrd="1" destOrd="0" presId="urn:microsoft.com/office/officeart/2005/8/layout/hierarchy2"/>
    <dgm:cxn modelId="{0CA40C1E-BDD3-4514-AADC-11543DBA7A01}" type="presOf" srcId="{3A98647D-408B-43F4-8E23-4A1DC97B4EEC}" destId="{31DF0866-EA56-40A1-8463-46307207F0C3}" srcOrd="0" destOrd="0" presId="urn:microsoft.com/office/officeart/2005/8/layout/hierarchy2"/>
    <dgm:cxn modelId="{38333989-5E70-4DA0-AA87-9F02AC052567}" srcId="{02FCA944-3A3C-4D8B-B871-36BBCD571B98}" destId="{CF8B6787-10DE-4FDE-A17A-724F2F5488CD}" srcOrd="0" destOrd="0" parTransId="{26F15F90-BA82-40B7-AD69-5B1E08CEC6DC}" sibTransId="{4179E909-393A-43E9-A57D-92BBC70A39BB}"/>
    <dgm:cxn modelId="{43FFF079-E27F-4176-887B-4828C4031B60}" type="presOf" srcId="{B2D17A95-CFC4-43F8-A2B0-D56890D29624}" destId="{114D9882-13FC-4E70-900F-2AFE96C36302}" srcOrd="0" destOrd="0" presId="urn:microsoft.com/office/officeart/2005/8/layout/hierarchy2"/>
    <dgm:cxn modelId="{C3545DEB-DB9F-4EE8-A984-16B3CEB1F8CA}" srcId="{639927BC-619D-4F56-A560-18D00B1B20FE}" destId="{3A98647D-408B-43F4-8E23-4A1DC97B4EEC}" srcOrd="2" destOrd="0" parTransId="{72BE9743-83F2-41A0-8CD9-68640E4D55D5}" sibTransId="{FE2C42A2-054F-4D95-A88F-B4E19D09077D}"/>
    <dgm:cxn modelId="{04A2671A-77CA-456E-ACB1-EB366EF1FC73}" type="presOf" srcId="{3FAA7322-01C6-4056-86B6-5A1A3E6A478C}" destId="{88665A20-297D-46D2-8499-501C8A444CD7}" srcOrd="1" destOrd="0" presId="urn:microsoft.com/office/officeart/2005/8/layout/hierarchy2"/>
    <dgm:cxn modelId="{1EFFD7A3-78A1-4B39-9C3F-3A10198B0C6D}" type="presOf" srcId="{3FAA7322-01C6-4056-86B6-5A1A3E6A478C}" destId="{FF2338FF-DCDA-474D-AD2E-D66522C4E7DB}" srcOrd="0" destOrd="0" presId="urn:microsoft.com/office/officeart/2005/8/layout/hierarchy2"/>
    <dgm:cxn modelId="{9BAC3088-FFF3-4C42-BF10-12E8D44B1BED}" type="presOf" srcId="{E9E50A6A-A43E-4892-9693-BB89E49254FC}" destId="{5C61221E-FD77-4798-924F-700191ECD4B2}" srcOrd="1" destOrd="0" presId="urn:microsoft.com/office/officeart/2005/8/layout/hierarchy2"/>
    <dgm:cxn modelId="{94128FBC-8ABC-4CA3-907E-B3227BBD574B}" srcId="{639927BC-619D-4F56-A560-18D00B1B20FE}" destId="{4AA1D661-D70E-4033-9C60-A78C5C8CFD7E}" srcOrd="0" destOrd="0" parTransId="{E3183813-E686-437C-BEC1-8DD53D3A60A2}" sibTransId="{07FF86DD-9DB0-4B35-AA9A-E465F194C62E}"/>
    <dgm:cxn modelId="{ED7368B4-BB90-4E2C-9AA4-3D370A10BB61}" type="presOf" srcId="{C1ABA7AD-D913-4726-B7E1-ACFC3A6040D1}" destId="{52561FD8-7752-4FF7-879B-A64507572E2D}" srcOrd="0" destOrd="0" presId="urn:microsoft.com/office/officeart/2005/8/layout/hierarchy2"/>
    <dgm:cxn modelId="{43AE494F-2FB2-4B2E-BB9D-D53E7C679816}" type="presOf" srcId="{E3183813-E686-437C-BEC1-8DD53D3A60A2}" destId="{4FBE9A02-E46E-4BD7-9B41-41ADBBC31CD0}" srcOrd="1" destOrd="0" presId="urn:microsoft.com/office/officeart/2005/8/layout/hierarchy2"/>
    <dgm:cxn modelId="{FC763B05-9333-430C-B160-9B1B8109ED01}" type="presOf" srcId="{C74307ED-CA86-4A11-A79B-2E81F161829A}" destId="{187DA08C-ABDA-4ED6-A0AA-B123848854F7}" srcOrd="0" destOrd="0" presId="urn:microsoft.com/office/officeart/2005/8/layout/hierarchy2"/>
    <dgm:cxn modelId="{8076AF14-3180-4476-95BC-0838AA713972}" type="presOf" srcId="{4AA1D661-D70E-4033-9C60-A78C5C8CFD7E}" destId="{9122C94E-DF03-4D42-8AE0-695D81B77CB4}" srcOrd="0" destOrd="0" presId="urn:microsoft.com/office/officeart/2005/8/layout/hierarchy2"/>
    <dgm:cxn modelId="{2DB2F43E-E79F-425A-BCE6-F10423BEDCF5}" type="presOf" srcId="{B2D17A95-CFC4-43F8-A2B0-D56890D29624}" destId="{38051F76-CDC8-462B-9446-FA8338CBA4E9}" srcOrd="1" destOrd="0" presId="urn:microsoft.com/office/officeart/2005/8/layout/hierarchy2"/>
    <dgm:cxn modelId="{638BB2C5-9A25-4D5C-88B8-D234AE7BD890}" type="presOf" srcId="{E3183813-E686-437C-BEC1-8DD53D3A60A2}" destId="{548A7366-B134-4C29-9DE4-87386C8CEC94}" srcOrd="0" destOrd="0" presId="urn:microsoft.com/office/officeart/2005/8/layout/hierarchy2"/>
    <dgm:cxn modelId="{52D907AD-D20A-4A79-AADC-B3A1EC27D5BE}" type="presOf" srcId="{8E0E673F-9BD9-4BA7-A787-68DE129990CA}" destId="{F84F4DAA-0E34-4736-BBF3-7C047A070A13}" srcOrd="0" destOrd="0" presId="urn:microsoft.com/office/officeart/2005/8/layout/hierarchy2"/>
    <dgm:cxn modelId="{C24CC316-2E38-4450-A18E-C04A48929AC6}" type="presParOf" srcId="{69BECE2B-8737-4B96-A347-02177400B196}" destId="{71DF5412-8A0B-47BC-8921-14370A241023}" srcOrd="0" destOrd="0" presId="urn:microsoft.com/office/officeart/2005/8/layout/hierarchy2"/>
    <dgm:cxn modelId="{864B66B0-50EC-46B5-8524-E2D6BE0443A6}" type="presParOf" srcId="{71DF5412-8A0B-47BC-8921-14370A241023}" destId="{4EA9F5F7-82D7-4595-ACFF-7CBC3A45419D}" srcOrd="0" destOrd="0" presId="urn:microsoft.com/office/officeart/2005/8/layout/hierarchy2"/>
    <dgm:cxn modelId="{EEBC8101-8C35-49AE-98E5-C7BFEA48127C}" type="presParOf" srcId="{71DF5412-8A0B-47BC-8921-14370A241023}" destId="{50784E84-F8EF-4A4C-BBE0-C0A2B406028D}" srcOrd="1" destOrd="0" presId="urn:microsoft.com/office/officeart/2005/8/layout/hierarchy2"/>
    <dgm:cxn modelId="{1CDC5F32-425C-47C2-8FB6-37CA061B5600}" type="presParOf" srcId="{50784E84-F8EF-4A4C-BBE0-C0A2B406028D}" destId="{08F151CA-097C-451B-8D76-266480A3C2B1}" srcOrd="0" destOrd="0" presId="urn:microsoft.com/office/officeart/2005/8/layout/hierarchy2"/>
    <dgm:cxn modelId="{4815DF24-D6EB-4255-92E2-F7D7B1372341}" type="presParOf" srcId="{08F151CA-097C-451B-8D76-266480A3C2B1}" destId="{5C61221E-FD77-4798-924F-700191ECD4B2}" srcOrd="0" destOrd="0" presId="urn:microsoft.com/office/officeart/2005/8/layout/hierarchy2"/>
    <dgm:cxn modelId="{9EAAFF19-38E4-46C5-BE65-DB3EC43EF565}" type="presParOf" srcId="{50784E84-F8EF-4A4C-BBE0-C0A2B406028D}" destId="{4AA2C671-260E-4408-BC39-9F65BAF8C989}" srcOrd="1" destOrd="0" presId="urn:microsoft.com/office/officeart/2005/8/layout/hierarchy2"/>
    <dgm:cxn modelId="{86F123CA-AE45-4C18-94E6-C50612A8BCBB}" type="presParOf" srcId="{4AA2C671-260E-4408-BC39-9F65BAF8C989}" destId="{52561FD8-7752-4FF7-879B-A64507572E2D}" srcOrd="0" destOrd="0" presId="urn:microsoft.com/office/officeart/2005/8/layout/hierarchy2"/>
    <dgm:cxn modelId="{C0B2B16C-7131-4279-A40C-DB26DCEA9940}" type="presParOf" srcId="{4AA2C671-260E-4408-BC39-9F65BAF8C989}" destId="{A5BC8C15-3287-4D03-8AF6-2900C5B96652}" srcOrd="1" destOrd="0" presId="urn:microsoft.com/office/officeart/2005/8/layout/hierarchy2"/>
    <dgm:cxn modelId="{F6807238-0394-4030-9643-18B5EE9DC223}" type="presParOf" srcId="{50784E84-F8EF-4A4C-BBE0-C0A2B406028D}" destId="{114D9882-13FC-4E70-900F-2AFE96C36302}" srcOrd="2" destOrd="0" presId="urn:microsoft.com/office/officeart/2005/8/layout/hierarchy2"/>
    <dgm:cxn modelId="{7EE4D7F0-B9A4-460F-9476-21BD84142711}" type="presParOf" srcId="{114D9882-13FC-4E70-900F-2AFE96C36302}" destId="{38051F76-CDC8-462B-9446-FA8338CBA4E9}" srcOrd="0" destOrd="0" presId="urn:microsoft.com/office/officeart/2005/8/layout/hierarchy2"/>
    <dgm:cxn modelId="{5E7C77EF-BADA-458E-BCFE-94806C6F2BE5}" type="presParOf" srcId="{50784E84-F8EF-4A4C-BBE0-C0A2B406028D}" destId="{6F4F0BC4-FE7D-45BC-8119-EA3938F5E69E}" srcOrd="3" destOrd="0" presId="urn:microsoft.com/office/officeart/2005/8/layout/hierarchy2"/>
    <dgm:cxn modelId="{D0EB3027-D85C-4D96-8988-B04C2FBB53CE}" type="presParOf" srcId="{6F4F0BC4-FE7D-45BC-8119-EA3938F5E69E}" destId="{B09CA763-B6F1-4AD3-A758-E213AF98025A}" srcOrd="0" destOrd="0" presId="urn:microsoft.com/office/officeart/2005/8/layout/hierarchy2"/>
    <dgm:cxn modelId="{1670D093-3F3C-45E0-8B9E-D5853E52C7B6}" type="presParOf" srcId="{6F4F0BC4-FE7D-45BC-8119-EA3938F5E69E}" destId="{12ACF466-7C51-495D-9392-6108EBE52836}" srcOrd="1" destOrd="0" presId="urn:microsoft.com/office/officeart/2005/8/layout/hierarchy2"/>
    <dgm:cxn modelId="{C8BEB18F-C846-471B-B64E-696E742DC600}" type="presParOf" srcId="{12ACF466-7C51-495D-9392-6108EBE52836}" destId="{548A7366-B134-4C29-9DE4-87386C8CEC94}" srcOrd="0" destOrd="0" presId="urn:microsoft.com/office/officeart/2005/8/layout/hierarchy2"/>
    <dgm:cxn modelId="{62964E99-64E3-4AA6-A85B-E540FF8F7C0A}" type="presParOf" srcId="{548A7366-B134-4C29-9DE4-87386C8CEC94}" destId="{4FBE9A02-E46E-4BD7-9B41-41ADBBC31CD0}" srcOrd="0" destOrd="0" presId="urn:microsoft.com/office/officeart/2005/8/layout/hierarchy2"/>
    <dgm:cxn modelId="{BE1484B4-3CFF-4AE1-917B-5388725F49F7}" type="presParOf" srcId="{12ACF466-7C51-495D-9392-6108EBE52836}" destId="{84382012-6C82-49FE-9CE3-66D4D18AEB94}" srcOrd="1" destOrd="0" presId="urn:microsoft.com/office/officeart/2005/8/layout/hierarchy2"/>
    <dgm:cxn modelId="{7930A18D-C714-4F69-B634-1602B819307E}" type="presParOf" srcId="{84382012-6C82-49FE-9CE3-66D4D18AEB94}" destId="{9122C94E-DF03-4D42-8AE0-695D81B77CB4}" srcOrd="0" destOrd="0" presId="urn:microsoft.com/office/officeart/2005/8/layout/hierarchy2"/>
    <dgm:cxn modelId="{1D35F1A9-04CB-4734-AA59-418C5841F393}" type="presParOf" srcId="{84382012-6C82-49FE-9CE3-66D4D18AEB94}" destId="{BACCBC33-E61B-4C19-AEF4-118E522F7EB8}" srcOrd="1" destOrd="0" presId="urn:microsoft.com/office/officeart/2005/8/layout/hierarchy2"/>
    <dgm:cxn modelId="{84E7BD9F-9272-4C6F-89A0-61769E93E33C}" type="presParOf" srcId="{12ACF466-7C51-495D-9392-6108EBE52836}" destId="{F5197397-95C8-464B-BFB5-DE7589E8D7F7}" srcOrd="2" destOrd="0" presId="urn:microsoft.com/office/officeart/2005/8/layout/hierarchy2"/>
    <dgm:cxn modelId="{29AAF24F-D61A-465F-8CE3-7844DA07DBC0}" type="presParOf" srcId="{F5197397-95C8-464B-BFB5-DE7589E8D7F7}" destId="{31837741-B1AF-4E06-84C2-C72A365ACF2A}" srcOrd="0" destOrd="0" presId="urn:microsoft.com/office/officeart/2005/8/layout/hierarchy2"/>
    <dgm:cxn modelId="{E0AD470C-9A1B-44D8-A49E-F2DF2C703536}" type="presParOf" srcId="{12ACF466-7C51-495D-9392-6108EBE52836}" destId="{767DDBB8-36FC-4F0A-AE52-327EA74E77F5}" srcOrd="3" destOrd="0" presId="urn:microsoft.com/office/officeart/2005/8/layout/hierarchy2"/>
    <dgm:cxn modelId="{95A87AA4-18E4-4E4A-8855-A6C823CD4934}" type="presParOf" srcId="{767DDBB8-36FC-4F0A-AE52-327EA74E77F5}" destId="{F84F4DAA-0E34-4736-BBF3-7C047A070A13}" srcOrd="0" destOrd="0" presId="urn:microsoft.com/office/officeart/2005/8/layout/hierarchy2"/>
    <dgm:cxn modelId="{9A803FD0-15C7-40A3-8CA9-CAE09290E894}" type="presParOf" srcId="{767DDBB8-36FC-4F0A-AE52-327EA74E77F5}" destId="{2E98D7E6-ADDA-48ED-BF4A-E635C8068217}" srcOrd="1" destOrd="0" presId="urn:microsoft.com/office/officeart/2005/8/layout/hierarchy2"/>
    <dgm:cxn modelId="{5BB9F86F-4510-464E-907A-3245AC2CD5ED}" type="presParOf" srcId="{12ACF466-7C51-495D-9392-6108EBE52836}" destId="{71AE05FB-FF80-44D0-97CF-6DD2AD04534D}" srcOrd="4" destOrd="0" presId="urn:microsoft.com/office/officeart/2005/8/layout/hierarchy2"/>
    <dgm:cxn modelId="{8EC40F64-1457-4382-9267-CE3546A1EF9F}" type="presParOf" srcId="{71AE05FB-FF80-44D0-97CF-6DD2AD04534D}" destId="{3BD590A0-6323-4A91-AC5D-1ECF84EC6694}" srcOrd="0" destOrd="0" presId="urn:microsoft.com/office/officeart/2005/8/layout/hierarchy2"/>
    <dgm:cxn modelId="{62EDABAA-0BD4-458E-B43F-D533FBAB6950}" type="presParOf" srcId="{12ACF466-7C51-495D-9392-6108EBE52836}" destId="{8AADC424-E805-4228-B05B-922622A32C68}" srcOrd="5" destOrd="0" presId="urn:microsoft.com/office/officeart/2005/8/layout/hierarchy2"/>
    <dgm:cxn modelId="{D8BA33C3-F46E-42A4-8397-B5BED610EA65}" type="presParOf" srcId="{8AADC424-E805-4228-B05B-922622A32C68}" destId="{31DF0866-EA56-40A1-8463-46307207F0C3}" srcOrd="0" destOrd="0" presId="urn:microsoft.com/office/officeart/2005/8/layout/hierarchy2"/>
    <dgm:cxn modelId="{65541EA8-66A2-4FDF-881E-B4F10958064A}" type="presParOf" srcId="{8AADC424-E805-4228-B05B-922622A32C68}" destId="{CEC47DFD-CF10-4980-BDF1-B3E4AA7DC2B7}" srcOrd="1" destOrd="0" presId="urn:microsoft.com/office/officeart/2005/8/layout/hierarchy2"/>
    <dgm:cxn modelId="{E2A29453-6DB3-4EAB-BA56-0DAC9B0BAEF1}" type="presParOf" srcId="{12ACF466-7C51-495D-9392-6108EBE52836}" destId="{FF2338FF-DCDA-474D-AD2E-D66522C4E7DB}" srcOrd="6" destOrd="0" presId="urn:microsoft.com/office/officeart/2005/8/layout/hierarchy2"/>
    <dgm:cxn modelId="{395D998D-E1A2-4E39-BEEC-AAAB77346FCE}" type="presParOf" srcId="{FF2338FF-DCDA-474D-AD2E-D66522C4E7DB}" destId="{88665A20-297D-46D2-8499-501C8A444CD7}" srcOrd="0" destOrd="0" presId="urn:microsoft.com/office/officeart/2005/8/layout/hierarchy2"/>
    <dgm:cxn modelId="{B9A158AD-DFE5-4831-B893-0C2063EA2C6C}" type="presParOf" srcId="{12ACF466-7C51-495D-9392-6108EBE52836}" destId="{E7AB3B9F-6A2E-41A1-ABBA-AF1AF683E2A6}" srcOrd="7" destOrd="0" presId="urn:microsoft.com/office/officeart/2005/8/layout/hierarchy2"/>
    <dgm:cxn modelId="{8C15833D-1026-4F98-9DB6-DACC4E8442DD}" type="presParOf" srcId="{E7AB3B9F-6A2E-41A1-ABBA-AF1AF683E2A6}" destId="{187DA08C-ABDA-4ED6-A0AA-B123848854F7}" srcOrd="0" destOrd="0" presId="urn:microsoft.com/office/officeart/2005/8/layout/hierarchy2"/>
    <dgm:cxn modelId="{9959AAAF-9775-4A3D-8879-C9ABB610603B}" type="presParOf" srcId="{E7AB3B9F-6A2E-41A1-ABBA-AF1AF683E2A6}" destId="{9FB4537E-A5D6-455F-B0F8-F8707C3FA37E}"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569C8B-E8F6-4705-8CB9-3D2D98AC3BDB}" type="doc">
      <dgm:prSet loTypeId="urn:microsoft.com/office/officeart/2005/8/layout/equation2" loCatId="process" qsTypeId="urn:microsoft.com/office/officeart/2005/8/quickstyle/simple1" qsCatId="simple" csTypeId="urn:microsoft.com/office/officeart/2005/8/colors/accent1_2" csCatId="accent1" phldr="1"/>
      <dgm:spPr/>
    </dgm:pt>
    <dgm:pt modelId="{8E46DF9C-B243-4B97-88DE-A8CA19315915}">
      <dgm:prSet phldrT="[Texto]"/>
      <dgm:spPr/>
      <dgm:t>
        <a:bodyPr/>
        <a:lstStyle/>
        <a:p>
          <a:r>
            <a:rPr lang="es-PE" dirty="0" smtClean="0"/>
            <a:t>Transferencias de Recursos Determinados de los últimos dos años</a:t>
          </a:r>
          <a:endParaRPr lang="es-PE" dirty="0"/>
        </a:p>
      </dgm:t>
    </dgm:pt>
    <dgm:pt modelId="{33CEEFEC-325D-4855-BBDC-48AAF45208EB}" type="parTrans" cxnId="{3256FA60-AE65-47A3-822F-B93516AD4B82}">
      <dgm:prSet/>
      <dgm:spPr/>
      <dgm:t>
        <a:bodyPr/>
        <a:lstStyle/>
        <a:p>
          <a:endParaRPr lang="es-PE"/>
        </a:p>
      </dgm:t>
    </dgm:pt>
    <dgm:pt modelId="{8E0F9609-5926-458A-8D62-EC3B85B08F85}" type="sibTrans" cxnId="{3256FA60-AE65-47A3-822F-B93516AD4B82}">
      <dgm:prSet/>
      <dgm:spPr/>
      <dgm:t>
        <a:bodyPr/>
        <a:lstStyle/>
        <a:p>
          <a:endParaRPr lang="es-PE"/>
        </a:p>
      </dgm:t>
    </dgm:pt>
    <dgm:pt modelId="{2BE944D0-5BDE-485E-A832-46BF9A62BFC9}">
      <dgm:prSet phldrT="[Texto]"/>
      <dgm:spPr/>
      <dgm:t>
        <a:bodyPr/>
        <a:lstStyle/>
        <a:p>
          <a:r>
            <a:rPr lang="es-PE" dirty="0" smtClean="0"/>
            <a:t>PIA del año en que se suscribe el  convenio</a:t>
          </a:r>
          <a:endParaRPr lang="es-PE" dirty="0"/>
        </a:p>
      </dgm:t>
    </dgm:pt>
    <dgm:pt modelId="{F5B13E75-6179-4420-BE68-366674C80591}" type="parTrans" cxnId="{C1AEF9BA-548C-422B-A327-6E676F7C66B1}">
      <dgm:prSet/>
      <dgm:spPr/>
      <dgm:t>
        <a:bodyPr/>
        <a:lstStyle/>
        <a:p>
          <a:endParaRPr lang="es-PE"/>
        </a:p>
      </dgm:t>
    </dgm:pt>
    <dgm:pt modelId="{635187BD-CC66-406E-BCA1-498C97FFAD75}" type="sibTrans" cxnId="{C1AEF9BA-548C-422B-A327-6E676F7C66B1}">
      <dgm:prSet/>
      <dgm:spPr/>
      <dgm:t>
        <a:bodyPr/>
        <a:lstStyle/>
        <a:p>
          <a:endParaRPr lang="es-PE"/>
        </a:p>
      </dgm:t>
    </dgm:pt>
    <dgm:pt modelId="{807EA77D-B4D1-472B-B80A-DEABF8F4335C}">
      <dgm:prSet phldrT="[Texto]"/>
      <dgm:spPr/>
      <dgm:t>
        <a:bodyPr/>
        <a:lstStyle/>
        <a:p>
          <a:r>
            <a:rPr lang="es-PE" dirty="0" smtClean="0"/>
            <a:t>Límite de emisión del certificado</a:t>
          </a:r>
          <a:endParaRPr lang="es-PE" dirty="0"/>
        </a:p>
      </dgm:t>
    </dgm:pt>
    <dgm:pt modelId="{8F51C155-D757-4475-82CF-415E48799737}" type="parTrans" cxnId="{2F0628DF-FA47-41E1-BF2C-DB0B036C4F9D}">
      <dgm:prSet/>
      <dgm:spPr/>
      <dgm:t>
        <a:bodyPr/>
        <a:lstStyle/>
        <a:p>
          <a:endParaRPr lang="es-PE"/>
        </a:p>
      </dgm:t>
    </dgm:pt>
    <dgm:pt modelId="{CCD49D81-34AF-4895-A50F-BBCE5131C674}" type="sibTrans" cxnId="{2F0628DF-FA47-41E1-BF2C-DB0B036C4F9D}">
      <dgm:prSet/>
      <dgm:spPr/>
      <dgm:t>
        <a:bodyPr/>
        <a:lstStyle/>
        <a:p>
          <a:endParaRPr lang="es-PE"/>
        </a:p>
      </dgm:t>
    </dgm:pt>
    <dgm:pt modelId="{81B5F223-53F8-440C-A32F-DE12DD7F8E0D}" type="pres">
      <dgm:prSet presAssocID="{FC569C8B-E8F6-4705-8CB9-3D2D98AC3BDB}" presName="Name0" presStyleCnt="0">
        <dgm:presLayoutVars>
          <dgm:dir/>
          <dgm:resizeHandles val="exact"/>
        </dgm:presLayoutVars>
      </dgm:prSet>
      <dgm:spPr/>
    </dgm:pt>
    <dgm:pt modelId="{BD890990-D908-47BB-924E-4A05F823E7E5}" type="pres">
      <dgm:prSet presAssocID="{FC569C8B-E8F6-4705-8CB9-3D2D98AC3BDB}" presName="vNodes" presStyleCnt="0"/>
      <dgm:spPr/>
    </dgm:pt>
    <dgm:pt modelId="{25CE2BA2-8D18-4615-A6E0-42CA3D75E1D5}" type="pres">
      <dgm:prSet presAssocID="{8E46DF9C-B243-4B97-88DE-A8CA19315915}" presName="node" presStyleLbl="node1" presStyleIdx="0" presStyleCnt="3">
        <dgm:presLayoutVars>
          <dgm:bulletEnabled val="1"/>
        </dgm:presLayoutVars>
      </dgm:prSet>
      <dgm:spPr/>
      <dgm:t>
        <a:bodyPr/>
        <a:lstStyle/>
        <a:p>
          <a:endParaRPr lang="es-PE"/>
        </a:p>
      </dgm:t>
    </dgm:pt>
    <dgm:pt modelId="{E77D2329-B4D2-443B-A421-102C2FE56396}" type="pres">
      <dgm:prSet presAssocID="{8E0F9609-5926-458A-8D62-EC3B85B08F85}" presName="spacerT" presStyleCnt="0"/>
      <dgm:spPr/>
    </dgm:pt>
    <dgm:pt modelId="{FB51A4EC-0D76-4146-A0EC-2C70A6D1AFC0}" type="pres">
      <dgm:prSet presAssocID="{8E0F9609-5926-458A-8D62-EC3B85B08F85}" presName="sibTrans" presStyleLbl="sibTrans2D1" presStyleIdx="0" presStyleCnt="2"/>
      <dgm:spPr/>
      <dgm:t>
        <a:bodyPr/>
        <a:lstStyle/>
        <a:p>
          <a:endParaRPr lang="es-PE"/>
        </a:p>
      </dgm:t>
    </dgm:pt>
    <dgm:pt modelId="{57354FF6-1E75-48BE-BD76-25824903A1FD}" type="pres">
      <dgm:prSet presAssocID="{8E0F9609-5926-458A-8D62-EC3B85B08F85}" presName="spacerB" presStyleCnt="0"/>
      <dgm:spPr/>
    </dgm:pt>
    <dgm:pt modelId="{8961C4D7-FBC6-46AE-A9F2-72FDCBAF9289}" type="pres">
      <dgm:prSet presAssocID="{2BE944D0-5BDE-485E-A832-46BF9A62BFC9}" presName="node" presStyleLbl="node1" presStyleIdx="1" presStyleCnt="3">
        <dgm:presLayoutVars>
          <dgm:bulletEnabled val="1"/>
        </dgm:presLayoutVars>
      </dgm:prSet>
      <dgm:spPr/>
      <dgm:t>
        <a:bodyPr/>
        <a:lstStyle/>
        <a:p>
          <a:endParaRPr lang="es-PE"/>
        </a:p>
      </dgm:t>
    </dgm:pt>
    <dgm:pt modelId="{E39E3BCF-772E-4F7C-9813-9A46B823F76F}" type="pres">
      <dgm:prSet presAssocID="{FC569C8B-E8F6-4705-8CB9-3D2D98AC3BDB}" presName="sibTransLast" presStyleLbl="sibTrans2D1" presStyleIdx="1" presStyleCnt="2"/>
      <dgm:spPr/>
      <dgm:t>
        <a:bodyPr/>
        <a:lstStyle/>
        <a:p>
          <a:endParaRPr lang="es-PE"/>
        </a:p>
      </dgm:t>
    </dgm:pt>
    <dgm:pt modelId="{69BDDF1F-6D9C-4DFB-BC5D-2EE2C815DC7E}" type="pres">
      <dgm:prSet presAssocID="{FC569C8B-E8F6-4705-8CB9-3D2D98AC3BDB}" presName="connectorText" presStyleLbl="sibTrans2D1" presStyleIdx="1" presStyleCnt="2"/>
      <dgm:spPr/>
      <dgm:t>
        <a:bodyPr/>
        <a:lstStyle/>
        <a:p>
          <a:endParaRPr lang="es-PE"/>
        </a:p>
      </dgm:t>
    </dgm:pt>
    <dgm:pt modelId="{C2E177D2-3B2A-4BBC-95DB-78C6C1684B7C}" type="pres">
      <dgm:prSet presAssocID="{FC569C8B-E8F6-4705-8CB9-3D2D98AC3BDB}" presName="lastNode" presStyleLbl="node1" presStyleIdx="2" presStyleCnt="3">
        <dgm:presLayoutVars>
          <dgm:bulletEnabled val="1"/>
        </dgm:presLayoutVars>
      </dgm:prSet>
      <dgm:spPr/>
      <dgm:t>
        <a:bodyPr/>
        <a:lstStyle/>
        <a:p>
          <a:endParaRPr lang="es-PE"/>
        </a:p>
      </dgm:t>
    </dgm:pt>
  </dgm:ptLst>
  <dgm:cxnLst>
    <dgm:cxn modelId="{C1AEF9BA-548C-422B-A327-6E676F7C66B1}" srcId="{FC569C8B-E8F6-4705-8CB9-3D2D98AC3BDB}" destId="{2BE944D0-5BDE-485E-A832-46BF9A62BFC9}" srcOrd="1" destOrd="0" parTransId="{F5B13E75-6179-4420-BE68-366674C80591}" sibTransId="{635187BD-CC66-406E-BCA1-498C97FFAD75}"/>
    <dgm:cxn modelId="{2F0628DF-FA47-41E1-BF2C-DB0B036C4F9D}" srcId="{FC569C8B-E8F6-4705-8CB9-3D2D98AC3BDB}" destId="{807EA77D-B4D1-472B-B80A-DEABF8F4335C}" srcOrd="2" destOrd="0" parTransId="{8F51C155-D757-4475-82CF-415E48799737}" sibTransId="{CCD49D81-34AF-4895-A50F-BBCE5131C674}"/>
    <dgm:cxn modelId="{7DB1C27F-53A4-4C58-BB31-835FC12EEE88}" type="presOf" srcId="{8E0F9609-5926-458A-8D62-EC3B85B08F85}" destId="{FB51A4EC-0D76-4146-A0EC-2C70A6D1AFC0}" srcOrd="0" destOrd="0" presId="urn:microsoft.com/office/officeart/2005/8/layout/equation2"/>
    <dgm:cxn modelId="{8A811B32-CD74-4EE6-A161-24988799B38D}" type="presOf" srcId="{807EA77D-B4D1-472B-B80A-DEABF8F4335C}" destId="{C2E177D2-3B2A-4BBC-95DB-78C6C1684B7C}" srcOrd="0" destOrd="0" presId="urn:microsoft.com/office/officeart/2005/8/layout/equation2"/>
    <dgm:cxn modelId="{3256FA60-AE65-47A3-822F-B93516AD4B82}" srcId="{FC569C8B-E8F6-4705-8CB9-3D2D98AC3BDB}" destId="{8E46DF9C-B243-4B97-88DE-A8CA19315915}" srcOrd="0" destOrd="0" parTransId="{33CEEFEC-325D-4855-BBDC-48AAF45208EB}" sibTransId="{8E0F9609-5926-458A-8D62-EC3B85B08F85}"/>
    <dgm:cxn modelId="{CDED2718-D716-4F09-AB88-8A7584E28AAE}" type="presOf" srcId="{635187BD-CC66-406E-BCA1-498C97FFAD75}" destId="{69BDDF1F-6D9C-4DFB-BC5D-2EE2C815DC7E}" srcOrd="1" destOrd="0" presId="urn:microsoft.com/office/officeart/2005/8/layout/equation2"/>
    <dgm:cxn modelId="{51DEAE60-1594-4AC9-9451-C2AE7614D4B9}" type="presOf" srcId="{FC569C8B-E8F6-4705-8CB9-3D2D98AC3BDB}" destId="{81B5F223-53F8-440C-A32F-DE12DD7F8E0D}" srcOrd="0" destOrd="0" presId="urn:microsoft.com/office/officeart/2005/8/layout/equation2"/>
    <dgm:cxn modelId="{6DA827E1-1710-4A9E-99F1-9FC7191ABD6E}" type="presOf" srcId="{635187BD-CC66-406E-BCA1-498C97FFAD75}" destId="{E39E3BCF-772E-4F7C-9813-9A46B823F76F}" srcOrd="0" destOrd="0" presId="urn:microsoft.com/office/officeart/2005/8/layout/equation2"/>
    <dgm:cxn modelId="{0B9BE5B3-A469-4CCB-BCCA-D72565D36345}" type="presOf" srcId="{8E46DF9C-B243-4B97-88DE-A8CA19315915}" destId="{25CE2BA2-8D18-4615-A6E0-42CA3D75E1D5}" srcOrd="0" destOrd="0" presId="urn:microsoft.com/office/officeart/2005/8/layout/equation2"/>
    <dgm:cxn modelId="{B60421A9-12F9-49BF-933E-964DBB42DFD4}" type="presOf" srcId="{2BE944D0-5BDE-485E-A832-46BF9A62BFC9}" destId="{8961C4D7-FBC6-46AE-A9F2-72FDCBAF9289}" srcOrd="0" destOrd="0" presId="urn:microsoft.com/office/officeart/2005/8/layout/equation2"/>
    <dgm:cxn modelId="{008168BA-C934-4DD0-8A8D-C6ED9C8DBACE}" type="presParOf" srcId="{81B5F223-53F8-440C-A32F-DE12DD7F8E0D}" destId="{BD890990-D908-47BB-924E-4A05F823E7E5}" srcOrd="0" destOrd="0" presId="urn:microsoft.com/office/officeart/2005/8/layout/equation2"/>
    <dgm:cxn modelId="{3CDCC3B2-2969-4312-B879-775297435D60}" type="presParOf" srcId="{BD890990-D908-47BB-924E-4A05F823E7E5}" destId="{25CE2BA2-8D18-4615-A6E0-42CA3D75E1D5}" srcOrd="0" destOrd="0" presId="urn:microsoft.com/office/officeart/2005/8/layout/equation2"/>
    <dgm:cxn modelId="{3E58FE8B-91F0-43CC-8DEF-468282954CDC}" type="presParOf" srcId="{BD890990-D908-47BB-924E-4A05F823E7E5}" destId="{E77D2329-B4D2-443B-A421-102C2FE56396}" srcOrd="1" destOrd="0" presId="urn:microsoft.com/office/officeart/2005/8/layout/equation2"/>
    <dgm:cxn modelId="{F111B8EE-E433-4D76-862B-D83AFD4DC837}" type="presParOf" srcId="{BD890990-D908-47BB-924E-4A05F823E7E5}" destId="{FB51A4EC-0D76-4146-A0EC-2C70A6D1AFC0}" srcOrd="2" destOrd="0" presId="urn:microsoft.com/office/officeart/2005/8/layout/equation2"/>
    <dgm:cxn modelId="{14F54B54-ED06-4102-8C1E-E51C0A337B1A}" type="presParOf" srcId="{BD890990-D908-47BB-924E-4A05F823E7E5}" destId="{57354FF6-1E75-48BE-BD76-25824903A1FD}" srcOrd="3" destOrd="0" presId="urn:microsoft.com/office/officeart/2005/8/layout/equation2"/>
    <dgm:cxn modelId="{B820489C-578A-481A-AA96-BA1822DD62FE}" type="presParOf" srcId="{BD890990-D908-47BB-924E-4A05F823E7E5}" destId="{8961C4D7-FBC6-46AE-A9F2-72FDCBAF9289}" srcOrd="4" destOrd="0" presId="urn:microsoft.com/office/officeart/2005/8/layout/equation2"/>
    <dgm:cxn modelId="{B59DD180-11F2-456E-964C-4408D1A5C457}" type="presParOf" srcId="{81B5F223-53F8-440C-A32F-DE12DD7F8E0D}" destId="{E39E3BCF-772E-4F7C-9813-9A46B823F76F}" srcOrd="1" destOrd="0" presId="urn:microsoft.com/office/officeart/2005/8/layout/equation2"/>
    <dgm:cxn modelId="{22F4CB31-A542-4DE7-BFBA-839E76BAB13E}" type="presParOf" srcId="{E39E3BCF-772E-4F7C-9813-9A46B823F76F}" destId="{69BDDF1F-6D9C-4DFB-BC5D-2EE2C815DC7E}" srcOrd="0" destOrd="0" presId="urn:microsoft.com/office/officeart/2005/8/layout/equation2"/>
    <dgm:cxn modelId="{1C8594CE-289A-4B60-8F61-78F9985EA6A4}" type="presParOf" srcId="{81B5F223-53F8-440C-A32F-DE12DD7F8E0D}" destId="{C2E177D2-3B2A-4BBC-95DB-78C6C1684B7C}" srcOrd="2" destOrd="0" presId="urn:microsoft.com/office/officeart/2005/8/layout/equati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PE"/>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PE"/>
          </a:p>
        </p:txBody>
      </p:sp>
      <p:sp>
        <p:nvSpPr>
          <p:cNvPr id="4" name="Marcador de fecha 3"/>
          <p:cNvSpPr>
            <a:spLocks noGrp="1"/>
          </p:cNvSpPr>
          <p:nvPr>
            <p:ph type="dt" sz="half" idx="10"/>
          </p:nvPr>
        </p:nvSpPr>
        <p:spPr/>
        <p:txBody>
          <a:bodyPr/>
          <a:lstStyle/>
          <a:p>
            <a:fld id="{740BA8FE-EDA7-47AB-BE79-3AF35326CB33}" type="datetimeFigureOut">
              <a:rPr lang="es-PE" smtClean="0"/>
              <a:t>13/07/2015</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8F4C5830-023E-4D10-98C0-0643ED571C96}" type="slidenum">
              <a:rPr lang="es-PE" smtClean="0"/>
              <a:t>‹Nº›</a:t>
            </a:fld>
            <a:endParaRPr lang="es-PE"/>
          </a:p>
        </p:txBody>
      </p:sp>
    </p:spTree>
    <p:extLst>
      <p:ext uri="{BB962C8B-B14F-4D97-AF65-F5344CB8AC3E}">
        <p14:creationId xmlns:p14="http://schemas.microsoft.com/office/powerpoint/2010/main" val="2760065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740BA8FE-EDA7-47AB-BE79-3AF35326CB33}" type="datetimeFigureOut">
              <a:rPr lang="es-PE" smtClean="0"/>
              <a:t>13/07/2015</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8F4C5830-023E-4D10-98C0-0643ED571C96}" type="slidenum">
              <a:rPr lang="es-PE" smtClean="0"/>
              <a:t>‹Nº›</a:t>
            </a:fld>
            <a:endParaRPr lang="es-PE"/>
          </a:p>
        </p:txBody>
      </p:sp>
    </p:spTree>
    <p:extLst>
      <p:ext uri="{BB962C8B-B14F-4D97-AF65-F5344CB8AC3E}">
        <p14:creationId xmlns:p14="http://schemas.microsoft.com/office/powerpoint/2010/main" val="4019563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740BA8FE-EDA7-47AB-BE79-3AF35326CB33}" type="datetimeFigureOut">
              <a:rPr lang="es-PE" smtClean="0"/>
              <a:t>13/07/2015</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8F4C5830-023E-4D10-98C0-0643ED571C96}" type="slidenum">
              <a:rPr lang="es-PE" smtClean="0"/>
              <a:t>‹Nº›</a:t>
            </a:fld>
            <a:endParaRPr lang="es-PE"/>
          </a:p>
        </p:txBody>
      </p:sp>
    </p:spTree>
    <p:extLst>
      <p:ext uri="{BB962C8B-B14F-4D97-AF65-F5344CB8AC3E}">
        <p14:creationId xmlns:p14="http://schemas.microsoft.com/office/powerpoint/2010/main" val="1934213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740BA8FE-EDA7-47AB-BE79-3AF35326CB33}" type="datetimeFigureOut">
              <a:rPr lang="es-PE" smtClean="0"/>
              <a:t>13/07/2015</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8F4C5830-023E-4D10-98C0-0643ED571C96}" type="slidenum">
              <a:rPr lang="es-PE" smtClean="0"/>
              <a:t>‹Nº›</a:t>
            </a:fld>
            <a:endParaRPr lang="es-PE"/>
          </a:p>
        </p:txBody>
      </p:sp>
    </p:spTree>
    <p:extLst>
      <p:ext uri="{BB962C8B-B14F-4D97-AF65-F5344CB8AC3E}">
        <p14:creationId xmlns:p14="http://schemas.microsoft.com/office/powerpoint/2010/main" val="1288021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40BA8FE-EDA7-47AB-BE79-3AF35326CB33}" type="datetimeFigureOut">
              <a:rPr lang="es-PE" smtClean="0"/>
              <a:t>13/07/2015</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8F4C5830-023E-4D10-98C0-0643ED571C96}" type="slidenum">
              <a:rPr lang="es-PE" smtClean="0"/>
              <a:t>‹Nº›</a:t>
            </a:fld>
            <a:endParaRPr lang="es-PE"/>
          </a:p>
        </p:txBody>
      </p:sp>
    </p:spTree>
    <p:extLst>
      <p:ext uri="{BB962C8B-B14F-4D97-AF65-F5344CB8AC3E}">
        <p14:creationId xmlns:p14="http://schemas.microsoft.com/office/powerpoint/2010/main" val="3423794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fecha 4"/>
          <p:cNvSpPr>
            <a:spLocks noGrp="1"/>
          </p:cNvSpPr>
          <p:nvPr>
            <p:ph type="dt" sz="half" idx="10"/>
          </p:nvPr>
        </p:nvSpPr>
        <p:spPr/>
        <p:txBody>
          <a:bodyPr/>
          <a:lstStyle/>
          <a:p>
            <a:fld id="{740BA8FE-EDA7-47AB-BE79-3AF35326CB33}" type="datetimeFigureOut">
              <a:rPr lang="es-PE" smtClean="0"/>
              <a:t>13/07/2015</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8F4C5830-023E-4D10-98C0-0643ED571C96}" type="slidenum">
              <a:rPr lang="es-PE" smtClean="0"/>
              <a:t>‹Nº›</a:t>
            </a:fld>
            <a:endParaRPr lang="es-PE"/>
          </a:p>
        </p:txBody>
      </p:sp>
    </p:spTree>
    <p:extLst>
      <p:ext uri="{BB962C8B-B14F-4D97-AF65-F5344CB8AC3E}">
        <p14:creationId xmlns:p14="http://schemas.microsoft.com/office/powerpoint/2010/main" val="2380593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Marcador de fecha 6"/>
          <p:cNvSpPr>
            <a:spLocks noGrp="1"/>
          </p:cNvSpPr>
          <p:nvPr>
            <p:ph type="dt" sz="half" idx="10"/>
          </p:nvPr>
        </p:nvSpPr>
        <p:spPr/>
        <p:txBody>
          <a:bodyPr/>
          <a:lstStyle/>
          <a:p>
            <a:fld id="{740BA8FE-EDA7-47AB-BE79-3AF35326CB33}" type="datetimeFigureOut">
              <a:rPr lang="es-PE" smtClean="0"/>
              <a:t>13/07/2015</a:t>
            </a:fld>
            <a:endParaRPr lang="es-PE"/>
          </a:p>
        </p:txBody>
      </p:sp>
      <p:sp>
        <p:nvSpPr>
          <p:cNvPr id="8" name="Marcador de pie de página 7"/>
          <p:cNvSpPr>
            <a:spLocks noGrp="1"/>
          </p:cNvSpPr>
          <p:nvPr>
            <p:ph type="ftr" sz="quarter" idx="11"/>
          </p:nvPr>
        </p:nvSpPr>
        <p:spPr/>
        <p:txBody>
          <a:bodyPr/>
          <a:lstStyle/>
          <a:p>
            <a:endParaRPr lang="es-PE"/>
          </a:p>
        </p:txBody>
      </p:sp>
      <p:sp>
        <p:nvSpPr>
          <p:cNvPr id="9" name="Marcador de número de diapositiva 8"/>
          <p:cNvSpPr>
            <a:spLocks noGrp="1"/>
          </p:cNvSpPr>
          <p:nvPr>
            <p:ph type="sldNum" sz="quarter" idx="12"/>
          </p:nvPr>
        </p:nvSpPr>
        <p:spPr/>
        <p:txBody>
          <a:bodyPr/>
          <a:lstStyle/>
          <a:p>
            <a:fld id="{8F4C5830-023E-4D10-98C0-0643ED571C96}" type="slidenum">
              <a:rPr lang="es-PE" smtClean="0"/>
              <a:t>‹Nº›</a:t>
            </a:fld>
            <a:endParaRPr lang="es-PE"/>
          </a:p>
        </p:txBody>
      </p:sp>
    </p:spTree>
    <p:extLst>
      <p:ext uri="{BB962C8B-B14F-4D97-AF65-F5344CB8AC3E}">
        <p14:creationId xmlns:p14="http://schemas.microsoft.com/office/powerpoint/2010/main" val="1924703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fecha 2"/>
          <p:cNvSpPr>
            <a:spLocks noGrp="1"/>
          </p:cNvSpPr>
          <p:nvPr>
            <p:ph type="dt" sz="half" idx="10"/>
          </p:nvPr>
        </p:nvSpPr>
        <p:spPr/>
        <p:txBody>
          <a:bodyPr/>
          <a:lstStyle/>
          <a:p>
            <a:fld id="{740BA8FE-EDA7-47AB-BE79-3AF35326CB33}" type="datetimeFigureOut">
              <a:rPr lang="es-PE" smtClean="0"/>
              <a:t>13/07/2015</a:t>
            </a:fld>
            <a:endParaRPr lang="es-PE"/>
          </a:p>
        </p:txBody>
      </p:sp>
      <p:sp>
        <p:nvSpPr>
          <p:cNvPr id="4" name="Marcador de pie de página 3"/>
          <p:cNvSpPr>
            <a:spLocks noGrp="1"/>
          </p:cNvSpPr>
          <p:nvPr>
            <p:ph type="ftr" sz="quarter" idx="11"/>
          </p:nvPr>
        </p:nvSpPr>
        <p:spPr/>
        <p:txBody>
          <a:bodyPr/>
          <a:lstStyle/>
          <a:p>
            <a:endParaRPr lang="es-PE"/>
          </a:p>
        </p:txBody>
      </p:sp>
      <p:sp>
        <p:nvSpPr>
          <p:cNvPr id="5" name="Marcador de número de diapositiva 4"/>
          <p:cNvSpPr>
            <a:spLocks noGrp="1"/>
          </p:cNvSpPr>
          <p:nvPr>
            <p:ph type="sldNum" sz="quarter" idx="12"/>
          </p:nvPr>
        </p:nvSpPr>
        <p:spPr/>
        <p:txBody>
          <a:bodyPr/>
          <a:lstStyle/>
          <a:p>
            <a:fld id="{8F4C5830-023E-4D10-98C0-0643ED571C96}" type="slidenum">
              <a:rPr lang="es-PE" smtClean="0"/>
              <a:t>‹Nº›</a:t>
            </a:fld>
            <a:endParaRPr lang="es-PE"/>
          </a:p>
        </p:txBody>
      </p:sp>
    </p:spTree>
    <p:extLst>
      <p:ext uri="{BB962C8B-B14F-4D97-AF65-F5344CB8AC3E}">
        <p14:creationId xmlns:p14="http://schemas.microsoft.com/office/powerpoint/2010/main" val="529479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40BA8FE-EDA7-47AB-BE79-3AF35326CB33}" type="datetimeFigureOut">
              <a:rPr lang="es-PE" smtClean="0"/>
              <a:t>13/07/2015</a:t>
            </a:fld>
            <a:endParaRPr lang="es-PE"/>
          </a:p>
        </p:txBody>
      </p:sp>
      <p:sp>
        <p:nvSpPr>
          <p:cNvPr id="3" name="Marcador de pie de página 2"/>
          <p:cNvSpPr>
            <a:spLocks noGrp="1"/>
          </p:cNvSpPr>
          <p:nvPr>
            <p:ph type="ftr" sz="quarter" idx="11"/>
          </p:nvPr>
        </p:nvSpPr>
        <p:spPr/>
        <p:txBody>
          <a:bodyPr/>
          <a:lstStyle/>
          <a:p>
            <a:endParaRPr lang="es-PE"/>
          </a:p>
        </p:txBody>
      </p:sp>
      <p:sp>
        <p:nvSpPr>
          <p:cNvPr id="4" name="Marcador de número de diapositiva 3"/>
          <p:cNvSpPr>
            <a:spLocks noGrp="1"/>
          </p:cNvSpPr>
          <p:nvPr>
            <p:ph type="sldNum" sz="quarter" idx="12"/>
          </p:nvPr>
        </p:nvSpPr>
        <p:spPr/>
        <p:txBody>
          <a:bodyPr/>
          <a:lstStyle/>
          <a:p>
            <a:fld id="{8F4C5830-023E-4D10-98C0-0643ED571C96}" type="slidenum">
              <a:rPr lang="es-PE" smtClean="0"/>
              <a:t>‹Nº›</a:t>
            </a:fld>
            <a:endParaRPr lang="es-PE"/>
          </a:p>
        </p:txBody>
      </p:sp>
    </p:spTree>
    <p:extLst>
      <p:ext uri="{BB962C8B-B14F-4D97-AF65-F5344CB8AC3E}">
        <p14:creationId xmlns:p14="http://schemas.microsoft.com/office/powerpoint/2010/main" val="356535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40BA8FE-EDA7-47AB-BE79-3AF35326CB33}" type="datetimeFigureOut">
              <a:rPr lang="es-PE" smtClean="0"/>
              <a:t>13/07/2015</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8F4C5830-023E-4D10-98C0-0643ED571C96}" type="slidenum">
              <a:rPr lang="es-PE" smtClean="0"/>
              <a:t>‹Nº›</a:t>
            </a:fld>
            <a:endParaRPr lang="es-PE"/>
          </a:p>
        </p:txBody>
      </p:sp>
    </p:spTree>
    <p:extLst>
      <p:ext uri="{BB962C8B-B14F-4D97-AF65-F5344CB8AC3E}">
        <p14:creationId xmlns:p14="http://schemas.microsoft.com/office/powerpoint/2010/main" val="4073859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40BA8FE-EDA7-47AB-BE79-3AF35326CB33}" type="datetimeFigureOut">
              <a:rPr lang="es-PE" smtClean="0"/>
              <a:t>13/07/2015</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8F4C5830-023E-4D10-98C0-0643ED571C96}" type="slidenum">
              <a:rPr lang="es-PE" smtClean="0"/>
              <a:t>‹Nº›</a:t>
            </a:fld>
            <a:endParaRPr lang="es-PE"/>
          </a:p>
        </p:txBody>
      </p:sp>
    </p:spTree>
    <p:extLst>
      <p:ext uri="{BB962C8B-B14F-4D97-AF65-F5344CB8AC3E}">
        <p14:creationId xmlns:p14="http://schemas.microsoft.com/office/powerpoint/2010/main" val="2150238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0BA8FE-EDA7-47AB-BE79-3AF35326CB33}" type="datetimeFigureOut">
              <a:rPr lang="es-PE" smtClean="0"/>
              <a:t>13/07/2015</a:t>
            </a:fld>
            <a:endParaRPr lang="es-PE"/>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4C5830-023E-4D10-98C0-0643ED571C96}" type="slidenum">
              <a:rPr lang="es-PE" smtClean="0"/>
              <a:t>‹Nº›</a:t>
            </a:fld>
            <a:endParaRPr lang="es-PE"/>
          </a:p>
        </p:txBody>
      </p:sp>
    </p:spTree>
    <p:extLst>
      <p:ext uri="{BB962C8B-B14F-4D97-AF65-F5344CB8AC3E}">
        <p14:creationId xmlns:p14="http://schemas.microsoft.com/office/powerpoint/2010/main" val="1999448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1.jp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file:///C:\Users\Luis\Desktop\Libro1!Hoja1!F1C1:F20C3"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1.xml"/><Relationship Id="rId5" Type="http://schemas.openxmlformats.org/officeDocument/2006/relationships/image" Target="../media/image27.emf"/><Relationship Id="rId4" Type="http://schemas.openxmlformats.org/officeDocument/2006/relationships/image" Target="../media/image26.emf"/></Relationships>
</file>

<file path=ppt/slides/_rels/slide2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1.xml"/><Relationship Id="rId5" Type="http://schemas.openxmlformats.org/officeDocument/2006/relationships/image" Target="../media/image31.emf"/><Relationship Id="rId4" Type="http://schemas.openxmlformats.org/officeDocument/2006/relationships/image" Target="../media/image30.emf"/></Relationships>
</file>

<file path=ppt/slides/_rels/slide25.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068548" y="982423"/>
            <a:ext cx="6316160" cy="1200329"/>
          </a:xfrm>
          <a:prstGeom prst="rect">
            <a:avLst/>
          </a:prstGeom>
          <a:noFill/>
        </p:spPr>
        <p:txBody>
          <a:bodyPr>
            <a:spAutoFit/>
          </a:bodyPr>
          <a:lstStyle/>
          <a:p>
            <a:pPr algn="ctr">
              <a:defRPr/>
            </a:pPr>
            <a:r>
              <a:rPr lang="es-ES" sz="3600" b="1" dirty="0" smtClean="0">
                <a:ln w="0"/>
                <a:effectLst>
                  <a:reflection blurRad="6350" stA="53000" endA="300" endPos="35500" dir="5400000" sy="-90000" algn="bl" rotWithShape="0"/>
                </a:effectLst>
              </a:rPr>
              <a:t>Obras por Impuestos</a:t>
            </a:r>
          </a:p>
          <a:p>
            <a:pPr algn="ctr">
              <a:defRPr/>
            </a:pPr>
            <a:r>
              <a:rPr lang="es-ES" sz="3600" b="1" dirty="0" smtClean="0">
                <a:ln w="0"/>
                <a:effectLst>
                  <a:reflection blurRad="6350" stA="53000" endA="300" endPos="35500" dir="5400000" sy="-90000" algn="bl" rotWithShape="0"/>
                </a:effectLst>
              </a:rPr>
              <a:t>OXI</a:t>
            </a:r>
            <a:endParaRPr lang="es-ES" sz="3600" b="1" dirty="0">
              <a:ln w="0"/>
              <a:effectLst>
                <a:reflection blurRad="6350" stA="53000" endA="300" endPos="35500" dir="5400000" sy="-90000" algn="bl" rotWithShape="0"/>
              </a:effectLst>
            </a:endParaRPr>
          </a:p>
        </p:txBody>
      </p:sp>
      <p:pic>
        <p:nvPicPr>
          <p:cNvPr id="6" name="Imagen 5"/>
          <p:cNvPicPr>
            <a:picLocks noChangeAspect="1"/>
          </p:cNvPicPr>
          <p:nvPr/>
        </p:nvPicPr>
        <p:blipFill rotWithShape="1">
          <a:blip r:embed="rId2"/>
          <a:srcRect l="59237" t="56392" r="35334" b="30571"/>
          <a:stretch/>
        </p:blipFill>
        <p:spPr>
          <a:xfrm>
            <a:off x="2513027" y="769257"/>
            <a:ext cx="1428999" cy="1930400"/>
          </a:xfrm>
          <a:prstGeom prst="rect">
            <a:avLst/>
          </a:prstGeom>
        </p:spPr>
      </p:pic>
      <p:pic>
        <p:nvPicPr>
          <p:cNvPr id="7" name="Imagen 6"/>
          <p:cNvPicPr>
            <a:picLocks noChangeAspect="1"/>
          </p:cNvPicPr>
          <p:nvPr/>
        </p:nvPicPr>
        <p:blipFill rotWithShape="1">
          <a:blip r:embed="rId3"/>
          <a:srcRect l="9238" t="38106" r="7523" b="21429"/>
          <a:stretch/>
        </p:blipFill>
        <p:spPr>
          <a:xfrm>
            <a:off x="1756228" y="2344804"/>
            <a:ext cx="8940800" cy="2444911"/>
          </a:xfrm>
          <a:prstGeom prst="rect">
            <a:avLst/>
          </a:prstGeom>
        </p:spPr>
      </p:pic>
    </p:spTree>
    <p:extLst>
      <p:ext uri="{BB962C8B-B14F-4D97-AF65-F5344CB8AC3E}">
        <p14:creationId xmlns:p14="http://schemas.microsoft.com/office/powerpoint/2010/main" val="24160539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17600" y="1182061"/>
            <a:ext cx="8650514" cy="981423"/>
          </a:xfrm>
          <a:prstGeom prst="rect">
            <a:avLst/>
          </a:prstGeom>
        </p:spPr>
        <p:txBody>
          <a:bodyPr wrap="square">
            <a:spAutoFit/>
          </a:bodyPr>
          <a:lstStyle/>
          <a:p>
            <a:pPr lvl="0" algn="just">
              <a:lnSpc>
                <a:spcPct val="107000"/>
              </a:lnSpc>
              <a:spcAft>
                <a:spcPts val="800"/>
              </a:spcAft>
            </a:pPr>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4. Contratar a la empresa supervisora de la obra</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de manera paralela, se convoca a un proceso de selección para contratar la empresa supervisora de la obra, gasto que será asumido por la entidad pública.</a:t>
            </a:r>
            <a:endParaRPr lang="es-PE"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1117600" y="588990"/>
            <a:ext cx="3837910" cy="461665"/>
          </a:xfrm>
          <a:prstGeom prst="rect">
            <a:avLst/>
          </a:prstGeom>
          <a:noFill/>
        </p:spPr>
        <p:txBody>
          <a:bodyPr wrap="none" lIns="91440" tIns="45720" rIns="91440" bIns="45720">
            <a:spAutoFit/>
          </a:bodyPr>
          <a:lstStyle/>
          <a:p>
            <a:pPr algn="ctr">
              <a:spcAft>
                <a:spcPts val="0"/>
              </a:spcAft>
            </a:pPr>
            <a:r>
              <a:rPr lang="es-MX" sz="2400" b="1" u="sng" dirty="0" smtClean="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Pasos a seguir para el Estado</a:t>
            </a:r>
            <a:endParaRPr lang="es-PE" sz="2400" dirty="0">
              <a:solidFill>
                <a:schemeClr val="accent1">
                  <a:lumMod val="50000"/>
                </a:schemeClr>
              </a:solidFill>
              <a:effectLst/>
              <a:latin typeface="Times New Roman" panose="02020603050405020304" pitchFamily="18" charset="0"/>
              <a:ea typeface="Times New Roman" panose="02020603050405020304" pitchFamily="18" charset="0"/>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9212" y="776279"/>
            <a:ext cx="1531487" cy="1387206"/>
          </a:xfrm>
          <a:prstGeom prst="rect">
            <a:avLst/>
          </a:prstGeom>
          <a:ln w="12700">
            <a:solidFill>
              <a:schemeClr val="tx1"/>
            </a:solidFill>
          </a:ln>
        </p:spPr>
      </p:pic>
      <p:sp>
        <p:nvSpPr>
          <p:cNvPr id="7" name="Rectángulo 6"/>
          <p:cNvSpPr/>
          <p:nvPr/>
        </p:nvSpPr>
        <p:spPr>
          <a:xfrm>
            <a:off x="1117600" y="2748254"/>
            <a:ext cx="8650514" cy="685059"/>
          </a:xfrm>
          <a:prstGeom prst="rect">
            <a:avLst/>
          </a:prstGeom>
        </p:spPr>
        <p:txBody>
          <a:bodyPr wrap="square">
            <a:spAutoFit/>
          </a:bodyPr>
          <a:lstStyle/>
          <a:p>
            <a:pPr lvl="0" algn="just">
              <a:lnSpc>
                <a:spcPct val="107000"/>
              </a:lnSpc>
              <a:spcAft>
                <a:spcPts val="800"/>
              </a:spcAft>
            </a:pPr>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5. Otorgar la Buena Pro,</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evaluando las propuestas. En este punto las empresas tienen que presentar su propuesta técnica económica, y finalmente se otorga la Buena pro.</a:t>
            </a:r>
            <a:endParaRPr lang="es-PE"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19211" y="2458619"/>
            <a:ext cx="1531487" cy="1264330"/>
          </a:xfrm>
          <a:prstGeom prst="rect">
            <a:avLst/>
          </a:prstGeom>
          <a:ln w="12700">
            <a:solidFill>
              <a:schemeClr val="tx1"/>
            </a:solidFill>
          </a:ln>
        </p:spPr>
      </p:pic>
      <p:sp>
        <p:nvSpPr>
          <p:cNvPr id="9" name="Rectángulo 8"/>
          <p:cNvSpPr/>
          <p:nvPr/>
        </p:nvSpPr>
        <p:spPr>
          <a:xfrm>
            <a:off x="1117600" y="4295021"/>
            <a:ext cx="8650514" cy="923330"/>
          </a:xfrm>
          <a:prstGeom prst="rect">
            <a:avLst/>
          </a:prstGeom>
        </p:spPr>
        <p:txBody>
          <a:bodyPr wrap="square">
            <a:spAutoFit/>
          </a:bodyPr>
          <a:lstStyle/>
          <a:p>
            <a:pPr algn="just"/>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6. Suscripción del Convenio con la empresa elegida</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y se suscribe el convenio que hace las veces de un contrato de construcción, por el importe referencial concursado y plazo establecido en el proyecto. Asimismo se suscribirá el contrato con la entidad supervisora.</a:t>
            </a:r>
            <a:endParaRPr lang="es-PE" dirty="0"/>
          </a:p>
        </p:txBody>
      </p:sp>
      <p:pic>
        <p:nvPicPr>
          <p:cNvPr id="10" name="Imagen 9"/>
          <p:cNvPicPr>
            <a:picLocks noChangeAspect="1"/>
          </p:cNvPicPr>
          <p:nvPr/>
        </p:nvPicPr>
        <p:blipFill rotWithShape="1">
          <a:blip r:embed="rId4" cstate="print">
            <a:extLst>
              <a:ext uri="{28A0092B-C50C-407E-A947-70E740481C1C}">
                <a14:useLocalDpi xmlns:a14="http://schemas.microsoft.com/office/drawing/2010/main" val="0"/>
              </a:ext>
            </a:extLst>
          </a:blip>
          <a:srcRect t="4835" b="21318"/>
          <a:stretch/>
        </p:blipFill>
        <p:spPr>
          <a:xfrm>
            <a:off x="10119212" y="4018087"/>
            <a:ext cx="1531487" cy="1477199"/>
          </a:xfrm>
          <a:prstGeom prst="rect">
            <a:avLst/>
          </a:prstGeom>
          <a:ln w="12700">
            <a:solidFill>
              <a:schemeClr val="tx1"/>
            </a:solidFill>
          </a:ln>
        </p:spPr>
      </p:pic>
      <p:pic>
        <p:nvPicPr>
          <p:cNvPr id="11" name="Imagen 10"/>
          <p:cNvPicPr>
            <a:picLocks noChangeAspect="1"/>
          </p:cNvPicPr>
          <p:nvPr/>
        </p:nvPicPr>
        <p:blipFill rotWithShape="1">
          <a:blip r:embed="rId5"/>
          <a:srcRect l="59237" t="56392" r="35334" b="30571"/>
          <a:stretch/>
        </p:blipFill>
        <p:spPr>
          <a:xfrm>
            <a:off x="0" y="0"/>
            <a:ext cx="1025225" cy="1384952"/>
          </a:xfrm>
          <a:prstGeom prst="rect">
            <a:avLst/>
          </a:prstGeom>
        </p:spPr>
      </p:pic>
    </p:spTree>
    <p:extLst>
      <p:ext uri="{BB962C8B-B14F-4D97-AF65-F5344CB8AC3E}">
        <p14:creationId xmlns:p14="http://schemas.microsoft.com/office/powerpoint/2010/main" val="2491515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70"/>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Effect transition="in" filter="fade">
                                      <p:cBhvr>
                                        <p:cTn id="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17601" y="1314363"/>
            <a:ext cx="7031788" cy="685059"/>
          </a:xfrm>
          <a:prstGeom prst="rect">
            <a:avLst/>
          </a:prstGeom>
        </p:spPr>
        <p:txBody>
          <a:bodyPr wrap="square">
            <a:spAutoFit/>
          </a:bodyPr>
          <a:lstStyle/>
          <a:p>
            <a:pPr lvl="0" algn="just">
              <a:lnSpc>
                <a:spcPct val="107000"/>
              </a:lnSpc>
              <a:spcAft>
                <a:spcPts val="800"/>
              </a:spcAft>
            </a:pPr>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7. Ejecución y Supervisión de la obra</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a:t>
            </a:r>
            <a:r>
              <a:rPr lang="es-PE" dirty="0" smtClean="0">
                <a:latin typeface="Calibri" panose="020F0502020204030204" pitchFamily="34" charset="0"/>
                <a:ea typeface="Calibri" panose="020F0502020204030204" pitchFamily="34" charset="0"/>
                <a:cs typeface="Times New Roman" panose="02020603050405020304" pitchFamily="18" charset="0"/>
              </a:rPr>
              <a:t>periodo durante el cual, se construye el proyecto de inversión, a cargo de la empresa privada.</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s-PE"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1117600" y="377225"/>
            <a:ext cx="3837910" cy="461665"/>
          </a:xfrm>
          <a:prstGeom prst="rect">
            <a:avLst/>
          </a:prstGeom>
          <a:noFill/>
        </p:spPr>
        <p:txBody>
          <a:bodyPr wrap="none" lIns="91440" tIns="45720" rIns="91440" bIns="45720">
            <a:spAutoFit/>
          </a:bodyPr>
          <a:lstStyle/>
          <a:p>
            <a:pPr algn="ctr">
              <a:spcAft>
                <a:spcPts val="0"/>
              </a:spcAft>
            </a:pPr>
            <a:r>
              <a:rPr lang="es-MX" sz="2400" b="1" u="sng" dirty="0" smtClean="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Pasos a seguir para el Estado</a:t>
            </a:r>
            <a:endParaRPr lang="es-PE" sz="2400" dirty="0">
              <a:solidFill>
                <a:schemeClr val="accent1">
                  <a:lumMod val="50000"/>
                </a:schemeClr>
              </a:solidFill>
              <a:effectLst/>
              <a:latin typeface="Times New Roman" panose="02020603050405020304" pitchFamily="18" charset="0"/>
              <a:ea typeface="Times New Roman" panose="02020603050405020304" pitchFamily="18" charset="0"/>
            </a:endParaRPr>
          </a:p>
        </p:txBody>
      </p:sp>
      <p:sp>
        <p:nvSpPr>
          <p:cNvPr id="7" name="Rectángulo 6"/>
          <p:cNvSpPr/>
          <p:nvPr/>
        </p:nvSpPr>
        <p:spPr>
          <a:xfrm>
            <a:off x="1117599" y="2770709"/>
            <a:ext cx="7031789" cy="981423"/>
          </a:xfrm>
          <a:prstGeom prst="rect">
            <a:avLst/>
          </a:prstGeom>
        </p:spPr>
        <p:txBody>
          <a:bodyPr wrap="square">
            <a:spAutoFit/>
          </a:bodyPr>
          <a:lstStyle/>
          <a:p>
            <a:pPr lvl="0" algn="just">
              <a:lnSpc>
                <a:spcPct val="107000"/>
              </a:lnSpc>
              <a:spcAft>
                <a:spcPts val="800"/>
              </a:spcAft>
            </a:pPr>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8. Conformidad de recepción y calidad del proyecto.</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La primera lo otorga la entidad pública, luego de que la empresa que supervisó la obra haya otorgado la conformidad de la calidad del proyecto. </a:t>
            </a:r>
            <a:endParaRPr lang="es-PE"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7942" y="838890"/>
            <a:ext cx="2489880" cy="1400175"/>
          </a:xfrm>
          <a:prstGeom prst="rect">
            <a:avLst/>
          </a:prstGeom>
          <a:ln w="12700">
            <a:solidFill>
              <a:schemeClr val="tx1"/>
            </a:solidFill>
          </a:ln>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7942" y="2532541"/>
            <a:ext cx="2489880" cy="1529533"/>
          </a:xfrm>
          <a:prstGeom prst="rect">
            <a:avLst/>
          </a:prstGeom>
          <a:ln w="12700">
            <a:solidFill>
              <a:schemeClr val="tx1"/>
            </a:solidFill>
          </a:ln>
        </p:spPr>
      </p:pic>
      <p:pic>
        <p:nvPicPr>
          <p:cNvPr id="10" name="Imagen 9"/>
          <p:cNvPicPr>
            <a:picLocks noChangeAspect="1"/>
          </p:cNvPicPr>
          <p:nvPr/>
        </p:nvPicPr>
        <p:blipFill rotWithShape="1">
          <a:blip r:embed="rId4"/>
          <a:srcRect l="59237" t="56392" r="35334" b="30571"/>
          <a:stretch/>
        </p:blipFill>
        <p:spPr>
          <a:xfrm>
            <a:off x="0" y="0"/>
            <a:ext cx="1025225" cy="1384952"/>
          </a:xfrm>
          <a:prstGeom prst="rect">
            <a:avLst/>
          </a:prstGeom>
        </p:spPr>
      </p:pic>
      <p:sp>
        <p:nvSpPr>
          <p:cNvPr id="13" name="Rectángulo 12"/>
          <p:cNvSpPr/>
          <p:nvPr/>
        </p:nvSpPr>
        <p:spPr>
          <a:xfrm>
            <a:off x="1117600" y="4598615"/>
            <a:ext cx="7031788" cy="1574149"/>
          </a:xfrm>
          <a:prstGeom prst="rect">
            <a:avLst/>
          </a:prstGeom>
        </p:spPr>
        <p:txBody>
          <a:bodyPr wrap="square">
            <a:spAutoFit/>
          </a:bodyPr>
          <a:lstStyle/>
          <a:p>
            <a:pPr lvl="0" algn="just">
              <a:lnSpc>
                <a:spcPct val="107000"/>
              </a:lnSpc>
              <a:spcAft>
                <a:spcPts val="800"/>
              </a:spcAft>
            </a:pPr>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9. Verificación del proyecto por Sociedad de Auditoría.</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Culminado el proyecto de inversión, una sociedad auditora designada por la Contraloría, efectuará la mencionada verificación. Se verifica si la obra es de la calidad que indica el estudio. Su contratación se dispondrá ante de la emisión del CIPRL o CIPGN.</a:t>
            </a:r>
            <a:endParaRPr lang="es-PE"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4" name="Imagen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77942" y="4316977"/>
            <a:ext cx="2489880" cy="1855787"/>
          </a:xfrm>
          <a:prstGeom prst="rect">
            <a:avLst/>
          </a:prstGeom>
          <a:ln w="12700">
            <a:solidFill>
              <a:schemeClr val="tx1"/>
            </a:solidFill>
          </a:ln>
        </p:spPr>
      </p:pic>
    </p:spTree>
    <p:extLst>
      <p:ext uri="{BB962C8B-B14F-4D97-AF65-F5344CB8AC3E}">
        <p14:creationId xmlns:p14="http://schemas.microsoft.com/office/powerpoint/2010/main" val="2304896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70"/>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Effect transition="in" filter="fade">
                                      <p:cBhvr>
                                        <p:cTn id="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117600" y="348360"/>
            <a:ext cx="3837910" cy="461665"/>
          </a:xfrm>
          <a:prstGeom prst="rect">
            <a:avLst/>
          </a:prstGeom>
          <a:noFill/>
        </p:spPr>
        <p:txBody>
          <a:bodyPr wrap="none" lIns="91440" tIns="45720" rIns="91440" bIns="45720">
            <a:spAutoFit/>
          </a:bodyPr>
          <a:lstStyle/>
          <a:p>
            <a:pPr algn="ctr">
              <a:spcAft>
                <a:spcPts val="0"/>
              </a:spcAft>
            </a:pPr>
            <a:r>
              <a:rPr lang="es-MX" sz="2400" b="1" u="sng" dirty="0" smtClean="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Pasos a seguir para el Estado</a:t>
            </a:r>
            <a:endParaRPr lang="es-PE" sz="2400" dirty="0">
              <a:solidFill>
                <a:schemeClr val="accent1">
                  <a:lumMod val="50000"/>
                </a:schemeClr>
              </a:solidFill>
              <a:effectLst/>
              <a:latin typeface="Times New Roman" panose="02020603050405020304" pitchFamily="18" charset="0"/>
              <a:ea typeface="Times New Roman" panose="02020603050405020304" pitchFamily="18" charset="0"/>
            </a:endParaRPr>
          </a:p>
        </p:txBody>
      </p:sp>
      <p:pic>
        <p:nvPicPr>
          <p:cNvPr id="10" name="Imagen 9"/>
          <p:cNvPicPr>
            <a:picLocks noChangeAspect="1"/>
          </p:cNvPicPr>
          <p:nvPr/>
        </p:nvPicPr>
        <p:blipFill rotWithShape="1">
          <a:blip r:embed="rId2"/>
          <a:srcRect l="59237" t="56392" r="35334" b="30571"/>
          <a:stretch/>
        </p:blipFill>
        <p:spPr>
          <a:xfrm>
            <a:off x="0" y="0"/>
            <a:ext cx="1025225" cy="1384952"/>
          </a:xfrm>
          <a:prstGeom prst="rect">
            <a:avLst/>
          </a:prstGeom>
        </p:spPr>
      </p:pic>
      <p:sp>
        <p:nvSpPr>
          <p:cNvPr id="12" name="Rectángulo 11"/>
          <p:cNvSpPr/>
          <p:nvPr/>
        </p:nvSpPr>
        <p:spPr>
          <a:xfrm>
            <a:off x="684463" y="1128280"/>
            <a:ext cx="8026400" cy="1477328"/>
          </a:xfrm>
          <a:prstGeom prst="rect">
            <a:avLst/>
          </a:prstGeom>
        </p:spPr>
        <p:txBody>
          <a:bodyPr wrap="square">
            <a:spAutoFit/>
          </a:bodyPr>
          <a:lstStyle/>
          <a:p>
            <a:pPr algn="just"/>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10. Solicitud de emisión del CIPRL </a:t>
            </a:r>
            <a:r>
              <a:rPr lang="es-PE" b="1" u="sng" dirty="0" err="1" smtClean="0">
                <a:effectLst/>
                <a:latin typeface="Calibri" panose="020F0502020204030204" pitchFamily="34" charset="0"/>
                <a:ea typeface="Calibri" panose="020F0502020204030204" pitchFamily="34" charset="0"/>
                <a:cs typeface="Times New Roman" panose="02020603050405020304" pitchFamily="18" charset="0"/>
              </a:rPr>
              <a:t>ó</a:t>
            </a:r>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 CIPGN al MEF</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dentro de un plazo no mayor de 3 días a la Dirección General de Endeudamiento y Tesoro Público, adjuntando documento </a:t>
            </a:r>
            <a:r>
              <a:rPr lang="es-PE" dirty="0" err="1" smtClean="0">
                <a:effectLst/>
                <a:latin typeface="Calibri" panose="020F0502020204030204" pitchFamily="34" charset="0"/>
                <a:ea typeface="Calibri" panose="020F0502020204030204" pitchFamily="34" charset="0"/>
                <a:cs typeface="Times New Roman" panose="02020603050405020304" pitchFamily="18" charset="0"/>
              </a:rPr>
              <a:t>sustentatorio</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del registro en el SIAF de la afectación presupuestal y financiera del gasto. La entrega de los certificados CIPRL CIPGN, se efectuará a través de la entidad pública respectiva.</a:t>
            </a:r>
            <a:endParaRPr lang="es-PE" dirty="0"/>
          </a:p>
        </p:txBody>
      </p:sp>
      <p:pic>
        <p:nvPicPr>
          <p:cNvPr id="13" name="Imagen 12"/>
          <p:cNvPicPr>
            <a:picLocks noChangeAspect="1"/>
          </p:cNvPicPr>
          <p:nvPr/>
        </p:nvPicPr>
        <p:blipFill rotWithShape="1">
          <a:blip r:embed="rId3">
            <a:extLst>
              <a:ext uri="{28A0092B-C50C-407E-A947-70E740481C1C}">
                <a14:useLocalDpi xmlns:a14="http://schemas.microsoft.com/office/drawing/2010/main" val="0"/>
              </a:ext>
            </a:extLst>
          </a:blip>
          <a:srcRect b="9694"/>
          <a:stretch/>
        </p:blipFill>
        <p:spPr>
          <a:xfrm>
            <a:off x="8956831" y="903690"/>
            <a:ext cx="2721822" cy="1801456"/>
          </a:xfrm>
          <a:prstGeom prst="rect">
            <a:avLst/>
          </a:prstGeom>
        </p:spPr>
      </p:pic>
      <p:sp>
        <p:nvSpPr>
          <p:cNvPr id="14" name="Rectángulo 13"/>
          <p:cNvSpPr/>
          <p:nvPr/>
        </p:nvSpPr>
        <p:spPr>
          <a:xfrm>
            <a:off x="684463" y="3373042"/>
            <a:ext cx="5251116" cy="2308324"/>
          </a:xfrm>
          <a:prstGeom prst="rect">
            <a:avLst/>
          </a:prstGeom>
        </p:spPr>
        <p:txBody>
          <a:bodyPr wrap="square">
            <a:spAutoFit/>
          </a:bodyPr>
          <a:lstStyle/>
          <a:p>
            <a:pPr algn="just"/>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11. El Ministerio de Economí</a:t>
            </a:r>
            <a:r>
              <a:rPr lang="es-PE" b="1" u="sng" dirty="0" smtClean="0">
                <a:latin typeface="Calibri" panose="020F0502020204030204" pitchFamily="34" charset="0"/>
                <a:ea typeface="Calibri" panose="020F0502020204030204" pitchFamily="34" charset="0"/>
                <a:cs typeface="Times New Roman" panose="02020603050405020304" pitchFamily="18" charset="0"/>
              </a:rPr>
              <a:t>a cobra a las entidades</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a:t>
            </a:r>
            <a:r>
              <a:rPr lang="es-PE" dirty="0"/>
              <a:t>El MEF </a:t>
            </a:r>
            <a:r>
              <a:rPr lang="es-PE" dirty="0" smtClean="0"/>
              <a:t>emite el </a:t>
            </a:r>
            <a:r>
              <a:rPr lang="es-PE" dirty="0"/>
              <a:t>certificado </a:t>
            </a:r>
            <a:r>
              <a:rPr lang="es-PE" dirty="0" smtClean="0"/>
              <a:t>que será entregado por la entidad pública a </a:t>
            </a:r>
            <a:r>
              <a:rPr lang="es-PE" dirty="0"/>
              <a:t>la </a:t>
            </a:r>
            <a:r>
              <a:rPr lang="es-PE" dirty="0" smtClean="0"/>
              <a:t>empresa, </a:t>
            </a:r>
            <a:r>
              <a:rPr lang="es-PE" dirty="0"/>
              <a:t>y luego le cobra </a:t>
            </a:r>
            <a:r>
              <a:rPr lang="es-PE" dirty="0" smtClean="0"/>
              <a:t>a la entidad pública, descontándole el </a:t>
            </a:r>
            <a:r>
              <a:rPr lang="es-PE" dirty="0"/>
              <a:t>30% de lo que el GR o GL recibe como recursos determinados (canon, </a:t>
            </a:r>
            <a:r>
              <a:rPr lang="es-PE" dirty="0" err="1"/>
              <a:t>sobrecanon</a:t>
            </a:r>
            <a:r>
              <a:rPr lang="es-PE" dirty="0"/>
              <a:t>, regalías, renta de aduanas, etc.) principalmente </a:t>
            </a:r>
            <a:r>
              <a:rPr lang="es-PE" dirty="0" smtClean="0"/>
              <a:t>canon. La asignación del MEF a la entidad por CIPRL tiene un límite:</a:t>
            </a:r>
            <a:endParaRPr lang="es-PE" dirty="0"/>
          </a:p>
        </p:txBody>
      </p:sp>
      <p:graphicFrame>
        <p:nvGraphicFramePr>
          <p:cNvPr id="8" name="Diagrama 7"/>
          <p:cNvGraphicFramePr/>
          <p:nvPr>
            <p:extLst>
              <p:ext uri="{D42A27DB-BD31-4B8C-83A1-F6EECF244321}">
                <p14:modId xmlns:p14="http://schemas.microsoft.com/office/powerpoint/2010/main" val="4032522008"/>
              </p:ext>
            </p:extLst>
          </p:nvPr>
        </p:nvGraphicFramePr>
        <p:xfrm>
          <a:off x="6181547" y="2518612"/>
          <a:ext cx="5497106" cy="39861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58617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70"/>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Effect transition="in" filter="fade">
                                      <p:cBhvr>
                                        <p:cTn id="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69472" y="823480"/>
            <a:ext cx="9919369" cy="3693319"/>
          </a:xfrm>
          <a:prstGeom prst="rect">
            <a:avLst/>
          </a:prstGeom>
        </p:spPr>
        <p:txBody>
          <a:bodyPr wrap="square">
            <a:spAutoFit/>
          </a:bodyPr>
          <a:lstStyle/>
          <a:p>
            <a:pPr algn="just"/>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Ejemplo:</a:t>
            </a:r>
          </a:p>
          <a:p>
            <a:pPr algn="just"/>
            <a:r>
              <a:rPr lang="es-PE" dirty="0" smtClean="0">
                <a:latin typeface="Calibri" panose="020F0502020204030204" pitchFamily="34" charset="0"/>
                <a:cs typeface="Times New Roman" panose="02020603050405020304" pitchFamily="18" charset="0"/>
              </a:rPr>
              <a:t>1. Un gobierno local se encuentra en el ejercicio 2015, durante el 2013 y 2014 recibió transferencias por S/.50 y S/.70 millones de soles respectivamente, y tiene un PIA aprobado por la fuente de financiamiento Recursos Determinados en el 2015 por S/.65 millones. ¿Por cuánto podría adjudicar en el 2015 proyectos de inversión, utilizando el vehículo de Obras por Impuestos?</a:t>
            </a:r>
          </a:p>
          <a:p>
            <a:pPr algn="just"/>
            <a:r>
              <a:rPr lang="es-PE" b="1" dirty="0" err="1" smtClean="0">
                <a:latin typeface="Calibri" panose="020F0502020204030204" pitchFamily="34" charset="0"/>
                <a:cs typeface="Times New Roman" panose="02020603050405020304" pitchFamily="18" charset="0"/>
              </a:rPr>
              <a:t>Rpta</a:t>
            </a:r>
            <a:r>
              <a:rPr lang="es-PE" b="1" dirty="0" smtClean="0">
                <a:latin typeface="Calibri" panose="020F0502020204030204" pitchFamily="34" charset="0"/>
                <a:cs typeface="Times New Roman" panose="02020603050405020304" pitchFamily="18" charset="0"/>
              </a:rPr>
              <a:t>. S/185 millones.</a:t>
            </a:r>
          </a:p>
          <a:p>
            <a:pPr algn="just"/>
            <a:endParaRPr lang="es-PE" b="1" dirty="0">
              <a:latin typeface="Calibri" panose="020F0502020204030204" pitchFamily="34" charset="0"/>
              <a:cs typeface="Times New Roman" panose="02020603050405020304" pitchFamily="18" charset="0"/>
            </a:endParaRPr>
          </a:p>
          <a:p>
            <a:pPr algn="just"/>
            <a:endParaRPr lang="es-PE" b="1" dirty="0" smtClean="0">
              <a:latin typeface="Calibri" panose="020F0502020204030204" pitchFamily="34" charset="0"/>
              <a:cs typeface="Times New Roman" panose="02020603050405020304" pitchFamily="18" charset="0"/>
            </a:endParaRPr>
          </a:p>
          <a:p>
            <a:pPr algn="just"/>
            <a:r>
              <a:rPr lang="es-PE" b="1" dirty="0" smtClean="0"/>
              <a:t>2. </a:t>
            </a:r>
            <a:r>
              <a:rPr lang="es-PE" dirty="0" smtClean="0"/>
              <a:t>Suponiendo que la entidad de la pregunta anterior adjudica los 185 millones el OXI, en cuánto tiempo lo pagará y cuánto le cobrará anualmente el MEF?</a:t>
            </a:r>
          </a:p>
          <a:p>
            <a:pPr algn="just"/>
            <a:r>
              <a:rPr lang="es-PE" b="1" dirty="0" err="1" smtClean="0"/>
              <a:t>Rpta</a:t>
            </a:r>
            <a:r>
              <a:rPr lang="es-PE" b="1" dirty="0" smtClean="0"/>
              <a:t>. 10 años</a:t>
            </a:r>
          </a:p>
          <a:p>
            <a:pPr algn="just"/>
            <a:endParaRPr lang="es-PE" b="1" dirty="0"/>
          </a:p>
          <a:p>
            <a:pPr algn="just"/>
            <a:endParaRPr lang="es-PE" b="1" dirty="0"/>
          </a:p>
        </p:txBody>
      </p:sp>
      <p:graphicFrame>
        <p:nvGraphicFramePr>
          <p:cNvPr id="3" name="Tabla 2"/>
          <p:cNvGraphicFramePr>
            <a:graphicFrameLocks noGrp="1"/>
          </p:cNvGraphicFramePr>
          <p:nvPr>
            <p:extLst>
              <p:ext uri="{D42A27DB-BD31-4B8C-83A1-F6EECF244321}">
                <p14:modId xmlns:p14="http://schemas.microsoft.com/office/powerpoint/2010/main" val="1398737852"/>
              </p:ext>
            </p:extLst>
          </p:nvPr>
        </p:nvGraphicFramePr>
        <p:xfrm>
          <a:off x="288757" y="4436589"/>
          <a:ext cx="11518236" cy="1338570"/>
        </p:xfrm>
        <a:graphic>
          <a:graphicData uri="http://schemas.openxmlformats.org/drawingml/2006/table">
            <a:tbl>
              <a:tblPr>
                <a:tableStyleId>{5C22544A-7EE6-4342-B048-85BDC9FD1C3A}</a:tableStyleId>
              </a:tblPr>
              <a:tblGrid>
                <a:gridCol w="2802254"/>
                <a:gridCol w="792362"/>
                <a:gridCol w="792362"/>
                <a:gridCol w="792362"/>
                <a:gridCol w="792362"/>
                <a:gridCol w="792362"/>
                <a:gridCol w="792362"/>
                <a:gridCol w="792362"/>
                <a:gridCol w="792362"/>
                <a:gridCol w="792362"/>
                <a:gridCol w="792362"/>
                <a:gridCol w="792362"/>
              </a:tblGrid>
              <a:tr h="446190">
                <a:tc>
                  <a:txBody>
                    <a:bodyPr/>
                    <a:lstStyle/>
                    <a:p>
                      <a:pPr algn="ctr" fontAlgn="b"/>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PE" sz="1600" b="1" u="sng" strike="noStrike" dirty="0">
                          <a:solidFill>
                            <a:schemeClr val="accent2">
                              <a:lumMod val="50000"/>
                            </a:schemeClr>
                          </a:solidFill>
                          <a:effectLst/>
                        </a:rPr>
                        <a:t>2016</a:t>
                      </a:r>
                      <a:endParaRPr lang="es-PE" sz="1600" b="1" i="0" u="sng" strike="noStrike" dirty="0">
                        <a:solidFill>
                          <a:schemeClr val="accent2">
                            <a:lumMod val="50000"/>
                          </a:schemeClr>
                        </a:solidFill>
                        <a:effectLst/>
                        <a:latin typeface="Calibri" panose="020F0502020204030204" pitchFamily="34" charset="0"/>
                      </a:endParaRPr>
                    </a:p>
                  </a:txBody>
                  <a:tcPr marL="9525" marR="9525" marT="9525" marB="0" anchor="b"/>
                </a:tc>
                <a:tc>
                  <a:txBody>
                    <a:bodyPr/>
                    <a:lstStyle/>
                    <a:p>
                      <a:pPr algn="ctr" fontAlgn="b"/>
                      <a:r>
                        <a:rPr lang="es-PE" sz="1600" b="1" u="sng" strike="noStrike">
                          <a:solidFill>
                            <a:schemeClr val="accent2">
                              <a:lumMod val="50000"/>
                            </a:schemeClr>
                          </a:solidFill>
                          <a:effectLst/>
                        </a:rPr>
                        <a:t>2017</a:t>
                      </a:r>
                      <a:endParaRPr lang="es-PE" sz="1600" b="1" i="0" u="sng" strike="noStrike">
                        <a:solidFill>
                          <a:schemeClr val="accent2">
                            <a:lumMod val="50000"/>
                          </a:schemeClr>
                        </a:solidFill>
                        <a:effectLst/>
                        <a:latin typeface="Calibri" panose="020F0502020204030204" pitchFamily="34" charset="0"/>
                      </a:endParaRPr>
                    </a:p>
                  </a:txBody>
                  <a:tcPr marL="9525" marR="9525" marT="9525" marB="0" anchor="b"/>
                </a:tc>
                <a:tc>
                  <a:txBody>
                    <a:bodyPr/>
                    <a:lstStyle/>
                    <a:p>
                      <a:pPr algn="ctr" fontAlgn="b"/>
                      <a:r>
                        <a:rPr lang="es-PE" sz="1600" b="1" u="sng" strike="noStrike">
                          <a:solidFill>
                            <a:schemeClr val="accent2">
                              <a:lumMod val="50000"/>
                            </a:schemeClr>
                          </a:solidFill>
                          <a:effectLst/>
                        </a:rPr>
                        <a:t>2018</a:t>
                      </a:r>
                      <a:endParaRPr lang="es-PE" sz="1600" b="1" i="0" u="sng" strike="noStrike">
                        <a:solidFill>
                          <a:schemeClr val="accent2">
                            <a:lumMod val="50000"/>
                          </a:schemeClr>
                        </a:solidFill>
                        <a:effectLst/>
                        <a:latin typeface="Calibri" panose="020F0502020204030204" pitchFamily="34" charset="0"/>
                      </a:endParaRPr>
                    </a:p>
                  </a:txBody>
                  <a:tcPr marL="9525" marR="9525" marT="9525" marB="0" anchor="b"/>
                </a:tc>
                <a:tc>
                  <a:txBody>
                    <a:bodyPr/>
                    <a:lstStyle/>
                    <a:p>
                      <a:pPr algn="ctr" fontAlgn="b"/>
                      <a:r>
                        <a:rPr lang="es-PE" sz="1600" b="1" u="sng" strike="noStrike" dirty="0">
                          <a:solidFill>
                            <a:schemeClr val="accent2">
                              <a:lumMod val="50000"/>
                            </a:schemeClr>
                          </a:solidFill>
                          <a:effectLst/>
                        </a:rPr>
                        <a:t>2019</a:t>
                      </a:r>
                      <a:endParaRPr lang="es-PE" sz="1600" b="1" i="0" u="sng" strike="noStrike" dirty="0">
                        <a:solidFill>
                          <a:schemeClr val="accent2">
                            <a:lumMod val="50000"/>
                          </a:schemeClr>
                        </a:solidFill>
                        <a:effectLst/>
                        <a:latin typeface="Calibri" panose="020F0502020204030204" pitchFamily="34" charset="0"/>
                      </a:endParaRPr>
                    </a:p>
                  </a:txBody>
                  <a:tcPr marL="9525" marR="9525" marT="9525" marB="0" anchor="b"/>
                </a:tc>
                <a:tc>
                  <a:txBody>
                    <a:bodyPr/>
                    <a:lstStyle/>
                    <a:p>
                      <a:pPr algn="ctr" fontAlgn="b"/>
                      <a:r>
                        <a:rPr lang="es-PE" sz="1600" b="1" u="sng" strike="noStrike" dirty="0">
                          <a:solidFill>
                            <a:schemeClr val="accent2">
                              <a:lumMod val="50000"/>
                            </a:schemeClr>
                          </a:solidFill>
                          <a:effectLst/>
                        </a:rPr>
                        <a:t>2020</a:t>
                      </a:r>
                      <a:endParaRPr lang="es-PE" sz="1600" b="1" i="0" u="sng" strike="noStrike" dirty="0">
                        <a:solidFill>
                          <a:schemeClr val="accent2">
                            <a:lumMod val="50000"/>
                          </a:schemeClr>
                        </a:solidFill>
                        <a:effectLst/>
                        <a:latin typeface="Calibri" panose="020F0502020204030204" pitchFamily="34" charset="0"/>
                      </a:endParaRPr>
                    </a:p>
                  </a:txBody>
                  <a:tcPr marL="9525" marR="9525" marT="9525" marB="0" anchor="b"/>
                </a:tc>
                <a:tc>
                  <a:txBody>
                    <a:bodyPr/>
                    <a:lstStyle/>
                    <a:p>
                      <a:pPr algn="ctr" fontAlgn="b"/>
                      <a:r>
                        <a:rPr lang="es-PE" sz="1600" b="1" u="sng" strike="noStrike" dirty="0">
                          <a:solidFill>
                            <a:schemeClr val="accent2">
                              <a:lumMod val="50000"/>
                            </a:schemeClr>
                          </a:solidFill>
                          <a:effectLst/>
                        </a:rPr>
                        <a:t>2021</a:t>
                      </a:r>
                      <a:endParaRPr lang="es-PE" sz="1600" b="1" i="0" u="sng" strike="noStrike" dirty="0">
                        <a:solidFill>
                          <a:schemeClr val="accent2">
                            <a:lumMod val="50000"/>
                          </a:schemeClr>
                        </a:solidFill>
                        <a:effectLst/>
                        <a:latin typeface="Calibri" panose="020F0502020204030204" pitchFamily="34" charset="0"/>
                      </a:endParaRPr>
                    </a:p>
                  </a:txBody>
                  <a:tcPr marL="9525" marR="9525" marT="9525" marB="0" anchor="b"/>
                </a:tc>
                <a:tc>
                  <a:txBody>
                    <a:bodyPr/>
                    <a:lstStyle/>
                    <a:p>
                      <a:pPr algn="ctr" fontAlgn="b"/>
                      <a:r>
                        <a:rPr lang="es-PE" sz="1600" b="1" u="sng" strike="noStrike">
                          <a:solidFill>
                            <a:schemeClr val="accent2">
                              <a:lumMod val="50000"/>
                            </a:schemeClr>
                          </a:solidFill>
                          <a:effectLst/>
                        </a:rPr>
                        <a:t>2022</a:t>
                      </a:r>
                      <a:endParaRPr lang="es-PE" sz="1600" b="1" i="0" u="sng" strike="noStrike">
                        <a:solidFill>
                          <a:schemeClr val="accent2">
                            <a:lumMod val="50000"/>
                          </a:schemeClr>
                        </a:solidFill>
                        <a:effectLst/>
                        <a:latin typeface="Calibri" panose="020F0502020204030204" pitchFamily="34" charset="0"/>
                      </a:endParaRPr>
                    </a:p>
                  </a:txBody>
                  <a:tcPr marL="9525" marR="9525" marT="9525" marB="0" anchor="b"/>
                </a:tc>
                <a:tc>
                  <a:txBody>
                    <a:bodyPr/>
                    <a:lstStyle/>
                    <a:p>
                      <a:pPr algn="ctr" fontAlgn="b"/>
                      <a:r>
                        <a:rPr lang="es-PE" sz="1600" b="1" u="sng" strike="noStrike" dirty="0">
                          <a:solidFill>
                            <a:schemeClr val="accent2">
                              <a:lumMod val="50000"/>
                            </a:schemeClr>
                          </a:solidFill>
                          <a:effectLst/>
                        </a:rPr>
                        <a:t>2023</a:t>
                      </a:r>
                      <a:endParaRPr lang="es-PE" sz="1600" b="1" i="0" u="sng" strike="noStrike" dirty="0">
                        <a:solidFill>
                          <a:schemeClr val="accent2">
                            <a:lumMod val="50000"/>
                          </a:schemeClr>
                        </a:solidFill>
                        <a:effectLst/>
                        <a:latin typeface="Calibri" panose="020F0502020204030204" pitchFamily="34" charset="0"/>
                      </a:endParaRPr>
                    </a:p>
                  </a:txBody>
                  <a:tcPr marL="9525" marR="9525" marT="9525" marB="0" anchor="b"/>
                </a:tc>
                <a:tc>
                  <a:txBody>
                    <a:bodyPr/>
                    <a:lstStyle/>
                    <a:p>
                      <a:pPr algn="ctr" fontAlgn="b"/>
                      <a:r>
                        <a:rPr lang="es-PE" sz="1600" b="1" u="sng" strike="noStrike" dirty="0">
                          <a:solidFill>
                            <a:schemeClr val="accent2">
                              <a:lumMod val="50000"/>
                            </a:schemeClr>
                          </a:solidFill>
                          <a:effectLst/>
                        </a:rPr>
                        <a:t>2024</a:t>
                      </a:r>
                      <a:endParaRPr lang="es-PE" sz="1600" b="1" i="0" u="sng" strike="noStrike" dirty="0">
                        <a:solidFill>
                          <a:schemeClr val="accent2">
                            <a:lumMod val="50000"/>
                          </a:schemeClr>
                        </a:solidFill>
                        <a:effectLst/>
                        <a:latin typeface="Calibri" panose="020F0502020204030204" pitchFamily="34" charset="0"/>
                      </a:endParaRPr>
                    </a:p>
                  </a:txBody>
                  <a:tcPr marL="9525" marR="9525" marT="9525" marB="0" anchor="b"/>
                </a:tc>
                <a:tc>
                  <a:txBody>
                    <a:bodyPr/>
                    <a:lstStyle/>
                    <a:p>
                      <a:pPr algn="ctr" fontAlgn="b"/>
                      <a:r>
                        <a:rPr lang="es-PE" sz="1600" b="1" u="sng" strike="noStrike" dirty="0">
                          <a:solidFill>
                            <a:schemeClr val="accent2">
                              <a:lumMod val="50000"/>
                            </a:schemeClr>
                          </a:solidFill>
                          <a:effectLst/>
                        </a:rPr>
                        <a:t>2025</a:t>
                      </a:r>
                      <a:endParaRPr lang="es-PE" sz="1600" b="1" i="0" u="sng" strike="noStrike" dirty="0">
                        <a:solidFill>
                          <a:schemeClr val="accent2">
                            <a:lumMod val="50000"/>
                          </a:schemeClr>
                        </a:solidFill>
                        <a:effectLst/>
                        <a:latin typeface="Calibri" panose="020F0502020204030204" pitchFamily="34" charset="0"/>
                      </a:endParaRPr>
                    </a:p>
                  </a:txBody>
                  <a:tcPr marL="9525" marR="9525" marT="9525" marB="0" anchor="b"/>
                </a:tc>
                <a:tc>
                  <a:txBody>
                    <a:bodyPr/>
                    <a:lstStyle/>
                    <a:p>
                      <a:pPr algn="ctr" fontAlgn="b"/>
                      <a:r>
                        <a:rPr lang="es-PE" sz="1600" b="1" u="sng" strike="noStrike" dirty="0">
                          <a:solidFill>
                            <a:schemeClr val="accent2">
                              <a:lumMod val="50000"/>
                            </a:schemeClr>
                          </a:solidFill>
                          <a:effectLst/>
                        </a:rPr>
                        <a:t>Totales</a:t>
                      </a:r>
                      <a:endParaRPr lang="es-PE" sz="1600" b="1" i="0" u="sng" strike="noStrike" dirty="0">
                        <a:solidFill>
                          <a:schemeClr val="accent2">
                            <a:lumMod val="50000"/>
                          </a:schemeClr>
                        </a:solidFill>
                        <a:effectLst/>
                        <a:latin typeface="Calibri" panose="020F0502020204030204" pitchFamily="34" charset="0"/>
                      </a:endParaRPr>
                    </a:p>
                  </a:txBody>
                  <a:tcPr marL="9525" marR="9525" marT="9525" marB="0" anchor="b"/>
                </a:tc>
              </a:tr>
              <a:tr h="446190">
                <a:tc>
                  <a:txBody>
                    <a:bodyPr/>
                    <a:lstStyle/>
                    <a:p>
                      <a:pPr algn="l" fontAlgn="b"/>
                      <a:r>
                        <a:rPr lang="es-PE" sz="1800" u="none" strike="noStrike" dirty="0">
                          <a:effectLst/>
                        </a:rPr>
                        <a:t>Promedio transferencia anual</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62</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62</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62</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a:effectLst/>
                        </a:rPr>
                        <a:t>62</a:t>
                      </a:r>
                      <a:endParaRPr lang="es-PE"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62</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62</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a:effectLst/>
                        </a:rPr>
                        <a:t>62</a:t>
                      </a:r>
                      <a:endParaRPr lang="es-PE"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a:effectLst/>
                        </a:rPr>
                        <a:t>62</a:t>
                      </a:r>
                      <a:endParaRPr lang="es-PE"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a:effectLst/>
                        </a:rPr>
                        <a:t>62</a:t>
                      </a:r>
                      <a:endParaRPr lang="es-PE"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a:effectLst/>
                        </a:rPr>
                        <a:t>62</a:t>
                      </a:r>
                      <a:endParaRPr lang="es-PE"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PE" sz="1800" b="0" i="0" u="none" strike="noStrike">
                        <a:solidFill>
                          <a:srgbClr val="000000"/>
                        </a:solidFill>
                        <a:effectLst/>
                        <a:latin typeface="Calibri" panose="020F0502020204030204" pitchFamily="34" charset="0"/>
                      </a:endParaRPr>
                    </a:p>
                  </a:txBody>
                  <a:tcPr marL="9525" marR="9525" marT="9525" marB="0" anchor="b"/>
                </a:tc>
              </a:tr>
              <a:tr h="446190">
                <a:tc>
                  <a:txBody>
                    <a:bodyPr/>
                    <a:lstStyle/>
                    <a:p>
                      <a:pPr algn="l" fontAlgn="b"/>
                      <a:r>
                        <a:rPr lang="es-PE" sz="1800" u="none" strike="noStrike" dirty="0">
                          <a:effectLst/>
                        </a:rPr>
                        <a:t>Descuento anual 30%</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a:effectLst/>
                        </a:rPr>
                        <a:t>18.5</a:t>
                      </a:r>
                      <a:endParaRPr lang="es-PE"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a:effectLst/>
                        </a:rPr>
                        <a:t>18.5</a:t>
                      </a:r>
                      <a:endParaRPr lang="es-PE"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18.5</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18.5</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a:effectLst/>
                        </a:rPr>
                        <a:t>18.5</a:t>
                      </a:r>
                      <a:endParaRPr lang="es-PE"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18.5</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18.5</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18.5</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18.5</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1800" u="none" strike="noStrike" dirty="0">
                          <a:effectLst/>
                        </a:rPr>
                        <a:t>18.5</a:t>
                      </a:r>
                      <a:endParaRPr lang="es-PE"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PE" sz="2000" b="1" u="none" strike="noStrike" dirty="0">
                          <a:effectLst/>
                        </a:rPr>
                        <a:t>185</a:t>
                      </a:r>
                      <a:endParaRPr lang="es-PE" sz="1800" b="1"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793008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690005" y="925876"/>
            <a:ext cx="8115363" cy="461665"/>
          </a:xfrm>
          <a:prstGeom prst="rect">
            <a:avLst/>
          </a:prstGeom>
          <a:noFill/>
        </p:spPr>
        <p:txBody>
          <a:bodyPr wrap="none" lIns="91440" tIns="45720" rIns="91440" bIns="45720">
            <a:spAutoFit/>
          </a:bodyPr>
          <a:lstStyle/>
          <a:p>
            <a:pPr algn="ctr">
              <a:spcAft>
                <a:spcPts val="0"/>
              </a:spcAft>
            </a:pPr>
            <a:r>
              <a:rPr lang="es-MX" sz="2400" b="1" u="sng" dirty="0" smtClean="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Criterios a tomar en cuenta para definir los proyectos bajo OXI</a:t>
            </a:r>
            <a:endParaRPr lang="es-PE" sz="2400" dirty="0">
              <a:solidFill>
                <a:schemeClr val="accent1">
                  <a:lumMod val="50000"/>
                </a:schemeClr>
              </a:solidFill>
              <a:effectLst/>
              <a:latin typeface="Times New Roman" panose="02020603050405020304" pitchFamily="18" charset="0"/>
              <a:ea typeface="Times New Roman" panose="02020603050405020304" pitchFamily="18" charset="0"/>
            </a:endParaRPr>
          </a:p>
        </p:txBody>
      </p:sp>
      <p:sp>
        <p:nvSpPr>
          <p:cNvPr id="5" name="Rectángulo 4"/>
          <p:cNvSpPr/>
          <p:nvPr/>
        </p:nvSpPr>
        <p:spPr>
          <a:xfrm>
            <a:off x="1138991" y="1834710"/>
            <a:ext cx="9849852" cy="3648691"/>
          </a:xfrm>
          <a:prstGeom prst="rect">
            <a:avLst/>
          </a:prstGeom>
        </p:spPr>
        <p:txBody>
          <a:bodyPr wrap="square">
            <a:spAutoFit/>
          </a:bodyPr>
          <a:lstStyle/>
          <a:p>
            <a:pPr marL="342900" lvl="0" indent="-342900" algn="just">
              <a:lnSpc>
                <a:spcPct val="107000"/>
              </a:lnSpc>
              <a:spcAft>
                <a:spcPts val="0"/>
              </a:spcAft>
              <a:buFont typeface="+mj-lt"/>
              <a:buAutoNum type="arabicPeriod"/>
            </a:pPr>
            <a:r>
              <a:rPr lang="es-PE" dirty="0">
                <a:latin typeface="Calibri" panose="020F0502020204030204" pitchFamily="34" charset="0"/>
                <a:ea typeface="Calibri" panose="020F0502020204030204" pitchFamily="34" charset="0"/>
                <a:cs typeface="Times New Roman" panose="02020603050405020304" pitchFamily="18" charset="0"/>
              </a:rPr>
              <a:t>Proyectos de impacto social. Las empresas privadas quieren “ligar” su nombre, quieren dejar su “marca” en el proyecto, obviamente tendrá que ser un proyecto que tenga impacto social para mejorar su imagen.</a:t>
            </a:r>
          </a:p>
          <a:p>
            <a:pPr marL="342900" lvl="0" indent="-342900" algn="just">
              <a:lnSpc>
                <a:spcPct val="107000"/>
              </a:lnSpc>
              <a:spcAft>
                <a:spcPts val="0"/>
              </a:spcAft>
              <a:buFont typeface="+mj-lt"/>
              <a:buAutoNum type="arabicPeriod"/>
            </a:pPr>
            <a:r>
              <a:rPr lang="es-PE" dirty="0">
                <a:latin typeface="Calibri" panose="020F0502020204030204" pitchFamily="34" charset="0"/>
                <a:ea typeface="Calibri" panose="020F0502020204030204" pitchFamily="34" charset="0"/>
                <a:cs typeface="Times New Roman" panose="02020603050405020304" pitchFamily="18" charset="0"/>
              </a:rPr>
              <a:t>Todos los proyectos que se ejecuten en el marco de esta ley, deben pasar por el filtro del SNIP. </a:t>
            </a:r>
          </a:p>
          <a:p>
            <a:pPr marL="342900" lvl="0" indent="-342900" algn="just">
              <a:lnSpc>
                <a:spcPct val="107000"/>
              </a:lnSpc>
              <a:spcAft>
                <a:spcPts val="0"/>
              </a:spcAft>
              <a:buFont typeface="+mj-lt"/>
              <a:buAutoNum type="arabicPeriod"/>
            </a:pPr>
            <a:r>
              <a:rPr lang="es-PE" dirty="0">
                <a:latin typeface="Calibri" panose="020F0502020204030204" pitchFamily="34" charset="0"/>
                <a:ea typeface="Calibri" panose="020F0502020204030204" pitchFamily="34" charset="0"/>
                <a:cs typeface="Times New Roman" panose="02020603050405020304" pitchFamily="18" charset="0"/>
              </a:rPr>
              <a:t>Los proyectos deben estar incorporados en el Programa Multianual de Inversión Pública, (para las que están obligadas)</a:t>
            </a:r>
          </a:p>
          <a:p>
            <a:pPr marL="342900" lvl="0" indent="-342900" algn="just">
              <a:lnSpc>
                <a:spcPct val="107000"/>
              </a:lnSpc>
              <a:spcAft>
                <a:spcPts val="0"/>
              </a:spcAft>
              <a:buFont typeface="+mj-lt"/>
              <a:buAutoNum type="arabicPeriod"/>
            </a:pPr>
            <a:r>
              <a:rPr lang="es-PE" dirty="0">
                <a:latin typeface="Calibri" panose="020F0502020204030204" pitchFamily="34" charset="0"/>
                <a:ea typeface="Calibri" panose="020F0502020204030204" pitchFamily="34" charset="0"/>
                <a:cs typeface="Times New Roman" panose="02020603050405020304" pitchFamily="18" charset="0"/>
              </a:rPr>
              <a:t>Voluntad política de querer aplicar la norma. Cesión de Consejo (Municipal o Regional)</a:t>
            </a:r>
          </a:p>
          <a:p>
            <a:pPr marL="342900" lvl="0" indent="-342900" algn="just">
              <a:lnSpc>
                <a:spcPct val="107000"/>
              </a:lnSpc>
              <a:spcAft>
                <a:spcPts val="0"/>
              </a:spcAft>
              <a:buFont typeface="+mj-lt"/>
              <a:buAutoNum type="arabicPeriod"/>
            </a:pPr>
            <a:r>
              <a:rPr lang="es-PE" dirty="0">
                <a:latin typeface="Calibri" panose="020F0502020204030204" pitchFamily="34" charset="0"/>
                <a:ea typeface="Calibri" panose="020F0502020204030204" pitchFamily="34" charset="0"/>
                <a:cs typeface="Times New Roman" panose="02020603050405020304" pitchFamily="18" charset="0"/>
              </a:rPr>
              <a:t>No es necesario que el proyecto esté registrado en el Banco de proyectos del SNIP, ya que la empresa </a:t>
            </a:r>
            <a:r>
              <a:rPr lang="es-PE" dirty="0" smtClean="0">
                <a:latin typeface="Calibri" panose="020F0502020204030204" pitchFamily="34" charset="0"/>
                <a:ea typeface="Calibri" panose="020F0502020204030204" pitchFamily="34" charset="0"/>
                <a:cs typeface="Times New Roman" panose="02020603050405020304" pitchFamily="18" charset="0"/>
              </a:rPr>
              <a:t>privada, en acuerdo con la entidad, puede formular </a:t>
            </a:r>
            <a:r>
              <a:rPr lang="es-PE" dirty="0">
                <a:latin typeface="Calibri" panose="020F0502020204030204" pitchFamily="34" charset="0"/>
                <a:ea typeface="Calibri" panose="020F0502020204030204" pitchFamily="34" charset="0"/>
                <a:cs typeface="Times New Roman" panose="02020603050405020304" pitchFamily="18" charset="0"/>
              </a:rPr>
              <a:t>el estudio de </a:t>
            </a:r>
            <a:r>
              <a:rPr lang="es-PE" dirty="0" err="1">
                <a:latin typeface="Calibri" panose="020F0502020204030204" pitchFamily="34" charset="0"/>
                <a:ea typeface="Calibri" panose="020F0502020204030204" pitchFamily="34" charset="0"/>
                <a:cs typeface="Times New Roman" panose="02020603050405020304" pitchFamily="18" charset="0"/>
              </a:rPr>
              <a:t>preinversión</a:t>
            </a:r>
            <a:r>
              <a:rPr lang="es-PE" dirty="0">
                <a:latin typeface="Calibri" panose="020F0502020204030204" pitchFamily="34" charset="0"/>
                <a:ea typeface="Calibri" panose="020F0502020204030204" pitchFamily="34" charset="0"/>
                <a:cs typeface="Times New Roman" panose="02020603050405020304" pitchFamily="18" charset="0"/>
              </a:rPr>
              <a:t>, llámese estudio de perfil o </a:t>
            </a:r>
            <a:r>
              <a:rPr lang="es-PE" dirty="0" smtClean="0">
                <a:latin typeface="Calibri" panose="020F0502020204030204" pitchFamily="34" charset="0"/>
                <a:ea typeface="Calibri" panose="020F0502020204030204" pitchFamily="34" charset="0"/>
                <a:cs typeface="Times New Roman" panose="02020603050405020304" pitchFamily="18" charset="0"/>
              </a:rPr>
              <a:t>factibilidad, se </a:t>
            </a:r>
            <a:r>
              <a:rPr lang="es-PE" dirty="0">
                <a:latin typeface="Calibri" panose="020F0502020204030204" pitchFamily="34" charset="0"/>
                <a:ea typeface="Calibri" panose="020F0502020204030204" pitchFamily="34" charset="0"/>
                <a:cs typeface="Times New Roman" panose="02020603050405020304" pitchFamily="18" charset="0"/>
              </a:rPr>
              <a:t>declara </a:t>
            </a:r>
            <a:r>
              <a:rPr lang="es-PE" dirty="0" smtClean="0">
                <a:latin typeface="Calibri" panose="020F0502020204030204" pitchFamily="34" charset="0"/>
                <a:ea typeface="Calibri" panose="020F0502020204030204" pitchFamily="34" charset="0"/>
                <a:cs typeface="Times New Roman" panose="02020603050405020304" pitchFamily="18" charset="0"/>
              </a:rPr>
              <a:t>viable, </a:t>
            </a:r>
            <a:r>
              <a:rPr lang="es-PE" dirty="0">
                <a:latin typeface="Calibri" panose="020F0502020204030204" pitchFamily="34" charset="0"/>
                <a:ea typeface="Calibri" panose="020F0502020204030204" pitchFamily="34" charset="0"/>
                <a:cs typeface="Times New Roman" panose="02020603050405020304" pitchFamily="18" charset="0"/>
              </a:rPr>
              <a:t>y se priorice para que se ejecute en el marco de la ley de OXI.</a:t>
            </a:r>
            <a:r>
              <a:rPr lang="es-PE" dirty="0" smtClean="0">
                <a:latin typeface="Calibri" panose="020F0502020204030204" pitchFamily="34" charset="0"/>
                <a:ea typeface="Calibri" panose="020F0502020204030204" pitchFamily="34" charset="0"/>
                <a:cs typeface="Times New Roman" panose="02020603050405020304" pitchFamily="18" charset="0"/>
              </a:rPr>
              <a:t> </a:t>
            </a:r>
            <a:endParaRPr lang="es-PE"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800"/>
              </a:spcAft>
            </a:pPr>
            <a:r>
              <a:rPr lang="es-PE" dirty="0">
                <a:latin typeface="Calibri" panose="020F0502020204030204" pitchFamily="34" charset="0"/>
                <a:ea typeface="Calibri" panose="020F0502020204030204" pitchFamily="34" charset="0"/>
                <a:cs typeface="Times New Roman" panose="02020603050405020304" pitchFamily="18" charset="0"/>
              </a:rPr>
              <a:t> </a:t>
            </a:r>
            <a:endParaRPr lang="es-PE"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4324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7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l="16940" t="38432" r="29770" b="12665"/>
          <a:stretch/>
        </p:blipFill>
        <p:spPr>
          <a:xfrm>
            <a:off x="256817" y="1812758"/>
            <a:ext cx="5454026" cy="3753852"/>
          </a:xfrm>
          <a:prstGeom prst="rect">
            <a:avLst/>
          </a:prstGeom>
        </p:spPr>
      </p:pic>
      <p:sp>
        <p:nvSpPr>
          <p:cNvPr id="7" name="Rectángulo 6"/>
          <p:cNvSpPr/>
          <p:nvPr/>
        </p:nvSpPr>
        <p:spPr>
          <a:xfrm>
            <a:off x="465219" y="888702"/>
            <a:ext cx="5037221" cy="607539"/>
          </a:xfrm>
          <a:prstGeom prst="rect">
            <a:avLst/>
          </a:prstGeom>
        </p:spPr>
        <p:txBody>
          <a:bodyPr wrap="square">
            <a:spAutoFit/>
          </a:bodyPr>
          <a:lstStyle/>
          <a:p>
            <a:pPr algn="ctr">
              <a:lnSpc>
                <a:spcPct val="107000"/>
              </a:lnSpc>
              <a:spcAft>
                <a:spcPts val="800"/>
              </a:spcAft>
            </a:pPr>
            <a:r>
              <a:rPr lang="es-PE" sz="1600" dirty="0">
                <a:latin typeface="Calibri" panose="020F0502020204030204" pitchFamily="34" charset="0"/>
                <a:ea typeface="Calibri" panose="020F0502020204030204" pitchFamily="34" charset="0"/>
                <a:cs typeface="Times New Roman" panose="02020603050405020304" pitchFamily="18" charset="0"/>
              </a:rPr>
              <a:t>LISTA DE PROYECTOS ADJUDICADOS Y CONCLUIDOS EN OBRAS POR IMPUESTOS 2009 - 2015</a:t>
            </a:r>
            <a:r>
              <a:rPr lang="es-PE" sz="1050" dirty="0">
                <a:latin typeface="Calibri" panose="020F0502020204030204" pitchFamily="34" charset="0"/>
                <a:ea typeface="Calibri" panose="020F0502020204030204" pitchFamily="34" charset="0"/>
                <a:cs typeface="Times New Roman" panose="02020603050405020304" pitchFamily="18" charset="0"/>
              </a:rPr>
              <a:t>(1)</a:t>
            </a:r>
            <a:endParaRPr lang="es-PE" sz="105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Imagen 8"/>
          <p:cNvPicPr>
            <a:picLocks noChangeAspect="1"/>
          </p:cNvPicPr>
          <p:nvPr/>
        </p:nvPicPr>
        <p:blipFill rotWithShape="1">
          <a:blip r:embed="rId3"/>
          <a:srcRect l="13158" t="39309" r="18914" b="33937"/>
          <a:stretch/>
        </p:blipFill>
        <p:spPr>
          <a:xfrm>
            <a:off x="5710843" y="1812758"/>
            <a:ext cx="6272610" cy="1957138"/>
          </a:xfrm>
          <a:prstGeom prst="rect">
            <a:avLst/>
          </a:prstGeom>
        </p:spPr>
      </p:pic>
      <p:sp>
        <p:nvSpPr>
          <p:cNvPr id="10" name="Rectángulo 9"/>
          <p:cNvSpPr/>
          <p:nvPr/>
        </p:nvSpPr>
        <p:spPr>
          <a:xfrm>
            <a:off x="6136103" y="888701"/>
            <a:ext cx="5037221" cy="619272"/>
          </a:xfrm>
          <a:prstGeom prst="rect">
            <a:avLst/>
          </a:prstGeom>
        </p:spPr>
        <p:txBody>
          <a:bodyPr wrap="square">
            <a:spAutoFit/>
          </a:bodyPr>
          <a:lstStyle/>
          <a:p>
            <a:pPr algn="ctr">
              <a:lnSpc>
                <a:spcPct val="107000"/>
              </a:lnSpc>
              <a:spcAft>
                <a:spcPts val="800"/>
              </a:spcAft>
            </a:pPr>
            <a:r>
              <a:rPr lang="es-PE" sz="1600" dirty="0">
                <a:latin typeface="Calibri" panose="020F0502020204030204" pitchFamily="34" charset="0"/>
                <a:ea typeface="Calibri" panose="020F0502020204030204" pitchFamily="34" charset="0"/>
                <a:cs typeface="Times New Roman" panose="02020603050405020304" pitchFamily="18" charset="0"/>
              </a:rPr>
              <a:t>LISTA DE </a:t>
            </a:r>
            <a:r>
              <a:rPr lang="es-PE" sz="1600" dirty="0" smtClean="0">
                <a:latin typeface="Calibri" panose="020F0502020204030204" pitchFamily="34" charset="0"/>
                <a:ea typeface="Calibri" panose="020F0502020204030204" pitchFamily="34" charset="0"/>
                <a:cs typeface="Times New Roman" panose="02020603050405020304" pitchFamily="18" charset="0"/>
              </a:rPr>
              <a:t>EMPRESAS QUE HAN INTERVENIDO EN </a:t>
            </a:r>
            <a:r>
              <a:rPr lang="es-PE" sz="1600" dirty="0">
                <a:latin typeface="Calibri" panose="020F0502020204030204" pitchFamily="34" charset="0"/>
                <a:ea typeface="Calibri" panose="020F0502020204030204" pitchFamily="34" charset="0"/>
                <a:cs typeface="Times New Roman" panose="02020603050405020304" pitchFamily="18" charset="0"/>
              </a:rPr>
              <a:t>OBRAS POR IMPUESTOS 2009 - 2015</a:t>
            </a:r>
            <a:r>
              <a:rPr lang="es-PE" sz="1050" dirty="0">
                <a:latin typeface="Calibri" panose="020F0502020204030204" pitchFamily="34" charset="0"/>
                <a:ea typeface="Calibri" panose="020F0502020204030204" pitchFamily="34" charset="0"/>
                <a:cs typeface="Times New Roman" panose="02020603050405020304" pitchFamily="18" charset="0"/>
              </a:rPr>
              <a:t>(1)</a:t>
            </a:r>
            <a:endParaRPr lang="es-PE" sz="105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63368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nvPr>
        </p:nvGraphicFramePr>
        <p:xfrm>
          <a:off x="2351584" y="1497010"/>
          <a:ext cx="7560840" cy="1902912"/>
        </p:xfrm>
        <a:graphic>
          <a:graphicData uri="http://schemas.openxmlformats.org/drawingml/2006/table">
            <a:tbl>
              <a:tblPr>
                <a:tableStyleId>{5C22544A-7EE6-4342-B048-85BDC9FD1C3A}</a:tableStyleId>
              </a:tblPr>
              <a:tblGrid>
                <a:gridCol w="964965"/>
                <a:gridCol w="4851960"/>
                <a:gridCol w="883584"/>
                <a:gridCol w="860331"/>
              </a:tblGrid>
              <a:tr h="201417">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a:effectLst/>
                        </a:rPr>
                        <a:t>REGISTRO CONTABLE EN LA MUNICIPALIDAD</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 AÑO 2012 </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DEBE</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HABER</a:t>
                      </a:r>
                      <a:endParaRPr lang="es-PE" sz="1200" b="1" i="0" u="none" strike="noStrike">
                        <a:solidFill>
                          <a:srgbClr val="000000"/>
                        </a:solidFill>
                        <a:effectLst/>
                        <a:latin typeface="Calibri" panose="020F0502020204030204" pitchFamily="34" charset="0"/>
                      </a:endParaRPr>
                    </a:p>
                  </a:txBody>
                  <a:tcPr marL="7144" marR="7144" marT="7144" marB="0" anchor="b"/>
                </a:tc>
              </a:tr>
              <a:tr h="335695">
                <a:tc>
                  <a:txBody>
                    <a:bodyPr/>
                    <a:lstStyle/>
                    <a:p>
                      <a:pPr algn="ctr" fontAlgn="b"/>
                      <a:r>
                        <a:rPr lang="es-PE" sz="1500" b="1" u="none" strike="noStrike" dirty="0" smtClean="0">
                          <a:effectLst/>
                        </a:rPr>
                        <a:t>A</a:t>
                      </a:r>
                      <a:endParaRPr lang="es-PE" sz="15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b="1" u="none" strike="noStrike" dirty="0">
                          <a:effectLst/>
                        </a:rPr>
                        <a:t>POR LA SUSCRIPCION DEL CONTRATO DE OBRAS POR IMPUESTOS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r>
              <a:tr h="191826">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ctr" fontAlgn="b"/>
                      <a:r>
                        <a:rPr lang="es-PE" sz="1200" u="none" strike="noStrike" dirty="0">
                          <a:effectLst/>
                        </a:rPr>
                        <a:t>9101</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CONTRATOS Y COMPROMISOS APROBADOS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10,000,000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r>
              <a:tr h="191826">
                <a:tc>
                  <a:txBody>
                    <a:bodyPr/>
                    <a:lstStyle/>
                    <a:p>
                      <a:pPr algn="ctr" fontAlgn="b"/>
                      <a:r>
                        <a:rPr lang="es-PE" sz="1200" u="none" strike="noStrike" dirty="0">
                          <a:effectLst/>
                        </a:rPr>
                        <a:t>9101.01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CONTRATOS Y PROYECTOS APROBADOS </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r>
              <a:tr h="377897">
                <a:tc>
                  <a:txBody>
                    <a:bodyPr/>
                    <a:lstStyle/>
                    <a:p>
                      <a:pPr algn="ctr" fontAlgn="b"/>
                      <a:r>
                        <a:rPr lang="es-PE" sz="1200" u="none" strike="noStrike" dirty="0">
                          <a:effectLst/>
                        </a:rPr>
                        <a:t>9102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CONTRATOS Y COMPROMISOS POR EL CONTRARIO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10,000,000</a:t>
                      </a:r>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ctr" fontAlgn="b"/>
                      <a:r>
                        <a:rPr lang="es-PE" sz="1200" u="none" strike="noStrike" dirty="0">
                          <a:effectLst/>
                        </a:rPr>
                        <a:t>9102.01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CONTRATOS Y PROYECTOS POR EJECUTAR</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7144" marR="7144" marT="7144" marB="0" anchor="b"/>
                </a:tc>
              </a:tr>
            </a:tbl>
          </a:graphicData>
        </a:graphic>
      </p:graphicFrame>
      <p:sp>
        <p:nvSpPr>
          <p:cNvPr id="4" name="Rectángulo 3"/>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TRATAMIENTO CONTABLE DE LOS CIPRL</a:t>
            </a:r>
          </a:p>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LEY N° 29230 / LEY N° 30056</a:t>
            </a:r>
            <a:endParaRPr lang="es-PE"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5" name="Tabla 4"/>
          <p:cNvGraphicFramePr>
            <a:graphicFrameLocks noGrp="1"/>
          </p:cNvGraphicFramePr>
          <p:nvPr>
            <p:extLst/>
          </p:nvPr>
        </p:nvGraphicFramePr>
        <p:xfrm>
          <a:off x="2371491" y="3717032"/>
          <a:ext cx="7540934" cy="1803278"/>
        </p:xfrm>
        <a:graphic>
          <a:graphicData uri="http://schemas.openxmlformats.org/drawingml/2006/table">
            <a:tbl>
              <a:tblPr>
                <a:tableStyleId>{5C22544A-7EE6-4342-B048-85BDC9FD1C3A}</a:tableStyleId>
              </a:tblPr>
              <a:tblGrid>
                <a:gridCol w="962425"/>
                <a:gridCol w="4839186"/>
                <a:gridCol w="881257"/>
                <a:gridCol w="858066"/>
              </a:tblGrid>
              <a:tr h="57401">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REGISTRO CONTABLE EN LA MUNICIPALIDAD</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smtClean="0">
                          <a:effectLst/>
                        </a:rPr>
                        <a:t> AÑO 2013</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smtClean="0">
                          <a:effectLst/>
                        </a:rPr>
                        <a:t>DEBE</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smtClean="0">
                          <a:effectLst/>
                        </a:rPr>
                        <a:t>HABER</a:t>
                      </a:r>
                      <a:endParaRPr lang="es-PE" sz="1200" b="1" i="0" u="none" strike="noStrike">
                        <a:solidFill>
                          <a:srgbClr val="000000"/>
                        </a:solidFill>
                        <a:effectLst/>
                        <a:latin typeface="Calibri" panose="020F0502020204030204" pitchFamily="34" charset="0"/>
                      </a:endParaRPr>
                    </a:p>
                  </a:txBody>
                  <a:tcPr marL="7144" marR="7144" marT="7144" marB="0" anchor="b"/>
                </a:tc>
              </a:tr>
              <a:tr h="412425">
                <a:tc>
                  <a:txBody>
                    <a:bodyPr/>
                    <a:lstStyle/>
                    <a:p>
                      <a:pPr algn="ctr" fontAlgn="b"/>
                      <a:r>
                        <a:rPr lang="es-PE" sz="1500" b="1" u="none" strike="noStrike" dirty="0" smtClean="0">
                          <a:effectLst/>
                        </a:rPr>
                        <a:t>B</a:t>
                      </a:r>
                      <a:endParaRPr lang="es-PE" sz="15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b="1" u="none" strike="noStrike" dirty="0" smtClean="0">
                          <a:effectLst/>
                        </a:rPr>
                        <a:t>POR LA PRESENTACION DE LA PRIMERA VALORIZACION  DE LA OBRA Y POR LA RECEPCION DE LOS CIPRL</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93744">
                <a:tc>
                  <a:txBody>
                    <a:bodyPr/>
                    <a:lstStyle/>
                    <a:p>
                      <a:pPr algn="l" fontAlgn="b"/>
                      <a:r>
                        <a:rPr lang="es-PE" sz="1200" u="none" strike="noStrike" dirty="0" smtClean="0">
                          <a:effectLst/>
                        </a:rPr>
                        <a:t>1601</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TRASPASOS Y REMESAS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smtClean="0">
                          <a:effectLst/>
                        </a:rPr>
                        <a:t>4,500,000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1601.02</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Traspasos de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1601.0299</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Otros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2302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DEUDAS DIRECTAS A LARGO PLAZO</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smtClean="0">
                          <a:effectLst/>
                        </a:rPr>
                        <a:t>4,500,000</a:t>
                      </a:r>
                      <a:endParaRPr lang="es-PE" sz="1200" b="0" i="0" u="none" strike="noStrike" dirty="0">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2302.01 </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Internas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Tree>
    <p:extLst>
      <p:ext uri="{BB962C8B-B14F-4D97-AF65-F5344CB8AC3E}">
        <p14:creationId xmlns:p14="http://schemas.microsoft.com/office/powerpoint/2010/main" val="151967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2351584" y="1916832"/>
          <a:ext cx="7560841" cy="1893096"/>
        </p:xfrm>
        <a:graphic>
          <a:graphicData uri="http://schemas.openxmlformats.org/drawingml/2006/table">
            <a:tbl>
              <a:tblPr>
                <a:tableStyleId>{5C22544A-7EE6-4342-B048-85BDC9FD1C3A}</a:tableStyleId>
              </a:tblPr>
              <a:tblGrid>
                <a:gridCol w="963978"/>
                <a:gridCol w="4846991"/>
                <a:gridCol w="882679"/>
                <a:gridCol w="867193"/>
              </a:tblGrid>
              <a:tr h="327184">
                <a:tc>
                  <a:txBody>
                    <a:bodyPr/>
                    <a:lstStyle/>
                    <a:p>
                      <a:pPr algn="ctr" fontAlgn="ctr"/>
                      <a:r>
                        <a:rPr lang="es-PE" sz="1500" b="1" u="none" strike="noStrike" dirty="0">
                          <a:effectLst/>
                        </a:rPr>
                        <a:t>C</a:t>
                      </a:r>
                      <a:endParaRPr lang="es-PE" sz="15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b"/>
                      <a:r>
                        <a:rPr lang="es-PE" sz="1200" b="1" u="none" strike="noStrike" dirty="0">
                          <a:effectLst/>
                        </a:rPr>
                        <a:t>POR LA CANCELACION DE LA PRIMERA VALORIZACION A LA EMPRESA  MEDIANTE ENTREGA DE DOCUMENTOS CIPRL</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ctr"/>
                      <a:endParaRPr lang="es-PE"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b"/>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1501</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EDIFICIOS Y ESTRUCTURAS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4,500,000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1501.08</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Construcción de Estructuras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1501.0802</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Infraestructura Vial</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1501.080201</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Por Contrata</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2103</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CUENTAS POR PAGAR</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4,500,000</a:t>
                      </a:r>
                      <a:endParaRPr lang="es-PE" sz="1200" b="0" i="0" u="none" strike="noStrike">
                        <a:solidFill>
                          <a:srgbClr val="000000"/>
                        </a:solidFill>
                        <a:effectLst/>
                        <a:latin typeface="Calibri" panose="020F0502020204030204" pitchFamily="34" charset="0"/>
                      </a:endParaRPr>
                    </a:p>
                  </a:txBody>
                  <a:tcPr marL="7144" marR="7144" marT="7144" marB="0" anchor="b"/>
                </a:tc>
              </a:tr>
              <a:tr h="185738">
                <a:tc>
                  <a:txBody>
                    <a:bodyPr/>
                    <a:lstStyle/>
                    <a:p>
                      <a:pPr algn="l" fontAlgn="b"/>
                      <a:r>
                        <a:rPr lang="es-PE" sz="1200" u="none" strike="noStrike">
                          <a:effectLst/>
                        </a:rPr>
                        <a:t>2103.02</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dirty="0">
                          <a:effectLst/>
                        </a:rPr>
                        <a:t>2103.0201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TRATAMIENTO CONTABLE DE LOS CIPRL</a:t>
            </a:r>
          </a:p>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LEY N° 29230 / LEY N° 30056</a:t>
            </a:r>
            <a:endParaRPr lang="es-PE"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4" name="Tabla 3"/>
          <p:cNvGraphicFramePr>
            <a:graphicFrameLocks noGrp="1"/>
          </p:cNvGraphicFramePr>
          <p:nvPr>
            <p:extLst/>
          </p:nvPr>
        </p:nvGraphicFramePr>
        <p:xfrm>
          <a:off x="2351585" y="4005064"/>
          <a:ext cx="7560841" cy="1703072"/>
        </p:xfrm>
        <a:graphic>
          <a:graphicData uri="http://schemas.openxmlformats.org/drawingml/2006/table">
            <a:tbl>
              <a:tblPr>
                <a:tableStyleId>{5C22544A-7EE6-4342-B048-85BDC9FD1C3A}</a:tableStyleId>
              </a:tblPr>
              <a:tblGrid>
                <a:gridCol w="963978"/>
                <a:gridCol w="4846991"/>
                <a:gridCol w="882679"/>
                <a:gridCol w="867193"/>
              </a:tblGrid>
              <a:tr h="327184">
                <a:tc>
                  <a:txBody>
                    <a:bodyPr/>
                    <a:lstStyle/>
                    <a:p>
                      <a:pPr algn="ctr" fontAlgn="ctr"/>
                      <a:r>
                        <a:rPr lang="es-PE" sz="1500" b="1" i="0" u="none" strike="noStrike" dirty="0">
                          <a:solidFill>
                            <a:schemeClr val="dk1"/>
                          </a:solidFill>
                          <a:effectLst/>
                          <a:latin typeface="+mn-lt"/>
                        </a:rPr>
                        <a:t>D</a:t>
                      </a:r>
                      <a:endParaRPr lang="es-PE" sz="15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b"/>
                      <a:r>
                        <a:rPr lang="es-PE" sz="1200" b="1" u="none" strike="noStrike" dirty="0">
                          <a:effectLst/>
                        </a:rPr>
                        <a:t>POR LA CANCELACION DE LA PRIMERA VALORIZACION A LA EMPRESA  MEDIANTE ENTREGA DE DOCUMENTOS CIPRL</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ctr"/>
                      <a:endParaRPr lang="es-PE"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b"/>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dirty="0">
                          <a:effectLst/>
                        </a:rPr>
                        <a:t>2103</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CUENTAS POR PAGAR</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4,500,000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dirty="0">
                          <a:effectLst/>
                        </a:rPr>
                        <a:t>2103.02</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2103.0201</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1601</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TRASPASOS Y REMESAS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4,500,000</a:t>
                      </a:r>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1601.02</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Traspasos de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7163">
                <a:tc>
                  <a:txBody>
                    <a:bodyPr/>
                    <a:lstStyle/>
                    <a:p>
                      <a:pPr algn="l" fontAlgn="b"/>
                      <a:r>
                        <a:rPr lang="es-PE" sz="1200" u="none" strike="noStrike" dirty="0">
                          <a:effectLst/>
                        </a:rPr>
                        <a:t>1601.0299</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Otros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Tree>
    <p:extLst>
      <p:ext uri="{BB962C8B-B14F-4D97-AF65-F5344CB8AC3E}">
        <p14:creationId xmlns:p14="http://schemas.microsoft.com/office/powerpoint/2010/main" val="2551385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TRATAMIENTO CONTABLE DE LOS CIPRL</a:t>
            </a:r>
          </a:p>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LEY N° 29230 / LEY N° 30056</a:t>
            </a:r>
            <a:endParaRPr lang="es-PE"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5" name="Tabla 4"/>
          <p:cNvGraphicFramePr>
            <a:graphicFrameLocks noGrp="1"/>
          </p:cNvGraphicFramePr>
          <p:nvPr>
            <p:extLst/>
          </p:nvPr>
        </p:nvGraphicFramePr>
        <p:xfrm>
          <a:off x="2371491" y="2492896"/>
          <a:ext cx="7540934" cy="1803278"/>
        </p:xfrm>
        <a:graphic>
          <a:graphicData uri="http://schemas.openxmlformats.org/drawingml/2006/table">
            <a:tbl>
              <a:tblPr>
                <a:tableStyleId>{5C22544A-7EE6-4342-B048-85BDC9FD1C3A}</a:tableStyleId>
              </a:tblPr>
              <a:tblGrid>
                <a:gridCol w="962425"/>
                <a:gridCol w="4839186"/>
                <a:gridCol w="881257"/>
                <a:gridCol w="858066"/>
              </a:tblGrid>
              <a:tr h="57401">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REGISTRO CONTABLE EN LA MUNICIPALIDAD</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smtClean="0">
                          <a:effectLst/>
                        </a:rPr>
                        <a:t> AÑO 2013</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smtClean="0">
                          <a:effectLst/>
                        </a:rPr>
                        <a:t>DEBE</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smtClean="0">
                          <a:effectLst/>
                        </a:rPr>
                        <a:t>HABER</a:t>
                      </a:r>
                      <a:endParaRPr lang="es-PE" sz="1200" b="1" i="0" u="none" strike="noStrike">
                        <a:solidFill>
                          <a:srgbClr val="000000"/>
                        </a:solidFill>
                        <a:effectLst/>
                        <a:latin typeface="Calibri" panose="020F0502020204030204" pitchFamily="34" charset="0"/>
                      </a:endParaRPr>
                    </a:p>
                  </a:txBody>
                  <a:tcPr marL="7144" marR="7144" marT="7144" marB="0" anchor="b"/>
                </a:tc>
              </a:tr>
              <a:tr h="412425">
                <a:tc>
                  <a:txBody>
                    <a:bodyPr/>
                    <a:lstStyle/>
                    <a:p>
                      <a:pPr algn="ctr" fontAlgn="b"/>
                      <a:r>
                        <a:rPr lang="es-PE" sz="1500" b="1" u="none" strike="noStrike" dirty="0" smtClean="0">
                          <a:effectLst/>
                        </a:rPr>
                        <a:t>E</a:t>
                      </a:r>
                      <a:endParaRPr lang="es-PE" sz="15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b="1" u="none" strike="noStrike" dirty="0" smtClean="0">
                          <a:effectLst/>
                        </a:rPr>
                        <a:t>POR LA PRESENTACION DE LA PRIMERA VALORIZACION  DE LA OBRA Y POR LA RECEPCION DE LOS CIPRL</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93744">
                <a:tc>
                  <a:txBody>
                    <a:bodyPr/>
                    <a:lstStyle/>
                    <a:p>
                      <a:pPr algn="l" fontAlgn="b"/>
                      <a:r>
                        <a:rPr lang="es-PE" sz="1200" u="none" strike="noStrike" dirty="0" smtClean="0">
                          <a:effectLst/>
                        </a:rPr>
                        <a:t>1601</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TRASPASOS Y REMESAS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smtClean="0">
                          <a:effectLst/>
                        </a:rPr>
                        <a:t>5,500,000</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1601.02</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Traspasos de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1601.0299</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Otros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2302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DEUDAS DIRECTAS A LARGO PLAZO</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smtClean="0">
                          <a:effectLst/>
                        </a:rPr>
                        <a:t>5,500,000</a:t>
                      </a:r>
                      <a:endParaRPr lang="es-PE" sz="1200" b="0" i="0" u="none" strike="noStrike" dirty="0">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2302.01 </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Internas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Tree>
    <p:extLst>
      <p:ext uri="{BB962C8B-B14F-4D97-AF65-F5344CB8AC3E}">
        <p14:creationId xmlns:p14="http://schemas.microsoft.com/office/powerpoint/2010/main" val="493844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2351585" y="1892329"/>
          <a:ext cx="7560841" cy="1734975"/>
        </p:xfrm>
        <a:graphic>
          <a:graphicData uri="http://schemas.openxmlformats.org/drawingml/2006/table">
            <a:tbl>
              <a:tblPr>
                <a:tableStyleId>{5C22544A-7EE6-4342-B048-85BDC9FD1C3A}</a:tableStyleId>
              </a:tblPr>
              <a:tblGrid>
                <a:gridCol w="963978"/>
                <a:gridCol w="4846993"/>
                <a:gridCol w="882677"/>
                <a:gridCol w="867193"/>
              </a:tblGrid>
              <a:tr h="164835">
                <a:tc>
                  <a:txBody>
                    <a:bodyPr/>
                    <a:lstStyle/>
                    <a:p>
                      <a:pPr algn="l" fontAlgn="b"/>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b="1" u="none" strike="noStrike" dirty="0">
                          <a:effectLst/>
                        </a:rPr>
                        <a:t>AÑO 2014</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209589">
                <a:tc>
                  <a:txBody>
                    <a:bodyPr/>
                    <a:lstStyle/>
                    <a:p>
                      <a:pPr algn="ctr" fontAlgn="ctr"/>
                      <a:r>
                        <a:rPr lang="es-PE" sz="1500" b="1" i="0" u="none" strike="noStrike" dirty="0" smtClean="0">
                          <a:solidFill>
                            <a:schemeClr val="dk1"/>
                          </a:solidFill>
                          <a:effectLst/>
                          <a:latin typeface="+mn-lt"/>
                        </a:rPr>
                        <a:t>F</a:t>
                      </a:r>
                      <a:endParaRPr lang="es-PE" sz="1500" b="1" i="0" u="none" strike="noStrike" dirty="0">
                        <a:solidFill>
                          <a:srgbClr val="000000"/>
                        </a:solidFill>
                        <a:effectLst/>
                        <a:latin typeface="Calibri" panose="020F0502020204030204" pitchFamily="34" charset="0"/>
                      </a:endParaRPr>
                    </a:p>
                  </a:txBody>
                  <a:tcPr marL="4815" marR="4815" marT="4815" marB="0" anchor="ctr"/>
                </a:tc>
                <a:tc>
                  <a:txBody>
                    <a:bodyPr/>
                    <a:lstStyle/>
                    <a:p>
                      <a:pPr algn="l" fontAlgn="b"/>
                      <a:r>
                        <a:rPr lang="es-PE" sz="1200" b="1" u="none" strike="noStrike" dirty="0">
                          <a:effectLst/>
                        </a:rPr>
                        <a:t>POR LA CULMINACION DE LA CONSTRUCCION DE LA CARRETERA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EDIFICIOS Y ESTRUCTURAS</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a:effectLst/>
                        </a:rPr>
                        <a:t>5,500,000</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1501.08</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Construcción de Estructuras</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1501.0802</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Infraestructura Vial</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1501.080201</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Por Contrata</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2103</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CUENTAS POR PAGAR</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dirty="0">
                          <a:effectLst/>
                        </a:rPr>
                        <a:t>5,500,000</a:t>
                      </a:r>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2103.02</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2103.0201</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bl>
          </a:graphicData>
        </a:graphic>
      </p:graphicFrame>
      <p:sp>
        <p:nvSpPr>
          <p:cNvPr id="3" name="Rectángulo 2"/>
          <p:cNvSpPr/>
          <p:nvPr/>
        </p:nvSpPr>
        <p:spPr>
          <a:xfrm>
            <a:off x="2495600" y="260649"/>
            <a:ext cx="7200800" cy="946413"/>
          </a:xfrm>
          <a:prstGeom prst="rect">
            <a:avLst/>
          </a:prstGeom>
        </p:spPr>
        <p:txBody>
          <a:bodyPr wrap="square">
            <a:spAutoFit/>
          </a:bodyPr>
          <a:lstStyle/>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TRATAMIENTO CONTABLE DE LOS CIPRL</a:t>
            </a:r>
          </a:p>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LEY N° 29230 / LEY N° 30056</a:t>
            </a:r>
            <a:endParaRPr lang="es-PE"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4" name="Tabla 3"/>
          <p:cNvGraphicFramePr>
            <a:graphicFrameLocks noGrp="1"/>
          </p:cNvGraphicFramePr>
          <p:nvPr>
            <p:extLst/>
          </p:nvPr>
        </p:nvGraphicFramePr>
        <p:xfrm>
          <a:off x="2351585" y="3789040"/>
          <a:ext cx="7560841" cy="1547280"/>
        </p:xfrm>
        <a:graphic>
          <a:graphicData uri="http://schemas.openxmlformats.org/drawingml/2006/table">
            <a:tbl>
              <a:tblPr>
                <a:tableStyleId>{5C22544A-7EE6-4342-B048-85BDC9FD1C3A}</a:tableStyleId>
              </a:tblPr>
              <a:tblGrid>
                <a:gridCol w="963978"/>
                <a:gridCol w="4846993"/>
                <a:gridCol w="882677"/>
                <a:gridCol w="867193"/>
              </a:tblGrid>
              <a:tr h="164835">
                <a:tc>
                  <a:txBody>
                    <a:bodyPr/>
                    <a:lstStyle/>
                    <a:p>
                      <a:pPr algn="l" fontAlgn="b"/>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b="1" u="none" strike="noStrike" dirty="0">
                          <a:effectLst/>
                        </a:rPr>
                        <a:t>AÑO 2014</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209589">
                <a:tc>
                  <a:txBody>
                    <a:bodyPr/>
                    <a:lstStyle/>
                    <a:p>
                      <a:pPr algn="ctr" fontAlgn="ctr"/>
                      <a:r>
                        <a:rPr lang="es-PE" sz="1500" b="1" i="0" u="none" strike="noStrike" dirty="0">
                          <a:solidFill>
                            <a:schemeClr val="dk1"/>
                          </a:solidFill>
                          <a:effectLst/>
                          <a:latin typeface="+mn-lt"/>
                        </a:rPr>
                        <a:t>G</a:t>
                      </a:r>
                      <a:endParaRPr lang="es-PE" sz="1500" b="1" i="0" u="none" strike="noStrike" dirty="0">
                        <a:solidFill>
                          <a:srgbClr val="000000"/>
                        </a:solidFill>
                        <a:effectLst/>
                        <a:latin typeface="Calibri" panose="020F0502020204030204" pitchFamily="34" charset="0"/>
                      </a:endParaRPr>
                    </a:p>
                  </a:txBody>
                  <a:tcPr marL="4815" marR="4815" marT="4815" marB="0" anchor="ctr"/>
                </a:tc>
                <a:tc>
                  <a:txBody>
                    <a:bodyPr/>
                    <a:lstStyle/>
                    <a:p>
                      <a:pPr algn="l" fontAlgn="b"/>
                      <a:r>
                        <a:rPr lang="es-PE" sz="1200" b="1" u="none" strike="noStrike" dirty="0">
                          <a:effectLst/>
                        </a:rPr>
                        <a:t>POR LA CULMINACION DE LA CONSTRUCCION DE LA CARRETERA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2103</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CUENTAS POR PAGAR</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a:effectLst/>
                        </a:rPr>
                        <a:t>5,500,000</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2103.02</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2103.0201</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1601</a:t>
                      </a:r>
                      <a:endParaRPr lang="es-PE" sz="1200" b="1"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TRASPASOS Y REMESAS</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dirty="0">
                          <a:effectLst/>
                        </a:rPr>
                        <a:t>5,500,000</a:t>
                      </a:r>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1601.02</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Traspasos de Documentos</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1601.0299</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Otros Documentos</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4815" marR="4815" marT="4815" marB="0" anchor="b"/>
                </a:tc>
              </a:tr>
            </a:tbl>
          </a:graphicData>
        </a:graphic>
      </p:graphicFrame>
    </p:spTree>
    <p:extLst>
      <p:ext uri="{BB962C8B-B14F-4D97-AF65-F5344CB8AC3E}">
        <p14:creationId xmlns:p14="http://schemas.microsoft.com/office/powerpoint/2010/main" val="2754494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349024" y="743193"/>
            <a:ext cx="4564743" cy="562644"/>
          </a:xfrm>
        </p:spPr>
        <p:txBody>
          <a:bodyPr>
            <a:normAutofit fontScale="90000"/>
          </a:bodyPr>
          <a:lstStyle/>
          <a:p>
            <a:r>
              <a:rPr lang="es-PE" sz="3600" b="1" dirty="0">
                <a:ln w="0"/>
                <a:effectLst>
                  <a:reflection blurRad="6350" stA="53000" endA="300" endPos="35500" dir="5400000" sy="-90000" algn="bl" rotWithShape="0"/>
                </a:effectLst>
                <a:latin typeface="+mn-lt"/>
                <a:ea typeface="+mn-ea"/>
                <a:cs typeface="+mn-cs"/>
              </a:rPr>
              <a:t>Brecha de infraestructura</a:t>
            </a:r>
          </a:p>
        </p:txBody>
      </p:sp>
      <p:graphicFrame>
        <p:nvGraphicFramePr>
          <p:cNvPr id="5" name="4 Objeto"/>
          <p:cNvGraphicFramePr>
            <a:graphicFrameLocks noChangeAspect="1"/>
          </p:cNvGraphicFramePr>
          <p:nvPr>
            <p:extLst>
              <p:ext uri="{D42A27DB-BD31-4B8C-83A1-F6EECF244321}">
                <p14:modId xmlns:p14="http://schemas.microsoft.com/office/powerpoint/2010/main" val="3809115482"/>
              </p:ext>
            </p:extLst>
          </p:nvPr>
        </p:nvGraphicFramePr>
        <p:xfrm>
          <a:off x="1278721" y="2183625"/>
          <a:ext cx="4705350" cy="4029075"/>
        </p:xfrm>
        <a:graphic>
          <a:graphicData uri="http://schemas.openxmlformats.org/presentationml/2006/ole">
            <mc:AlternateContent xmlns:mc="http://schemas.openxmlformats.org/markup-compatibility/2006">
              <mc:Choice xmlns:v="urn:schemas-microsoft-com:vml" Requires="v">
                <p:oleObj spid="_x0000_s1081" name="Hoja de cálculo" r:id="rId3" imgW="4705339" imgH="4029029" progId="Excel.Sheet.12">
                  <p:link updateAutomatic="1"/>
                </p:oleObj>
              </mc:Choice>
              <mc:Fallback>
                <p:oleObj name="Hoja de cálculo" r:id="rId3" imgW="4705339" imgH="4029029" progId="Excel.Sheet.12">
                  <p:link updateAutomatic="1"/>
                  <p:pic>
                    <p:nvPicPr>
                      <p:cNvPr id="0" name=""/>
                      <p:cNvPicPr/>
                      <p:nvPr/>
                    </p:nvPicPr>
                    <p:blipFill>
                      <a:blip r:embed="rId4"/>
                      <a:stretch>
                        <a:fillRect/>
                      </a:stretch>
                    </p:blipFill>
                    <p:spPr>
                      <a:xfrm>
                        <a:off x="1278721" y="2183625"/>
                        <a:ext cx="4705350" cy="4029075"/>
                      </a:xfrm>
                      <a:prstGeom prst="rect">
                        <a:avLst/>
                      </a:prstGeom>
                    </p:spPr>
                  </p:pic>
                </p:oleObj>
              </mc:Fallback>
            </mc:AlternateContent>
          </a:graphicData>
        </a:graphic>
      </p:graphicFrame>
      <p:sp>
        <p:nvSpPr>
          <p:cNvPr id="6" name="1 Título"/>
          <p:cNvSpPr txBox="1">
            <a:spLocks/>
          </p:cNvSpPr>
          <p:nvPr/>
        </p:nvSpPr>
        <p:spPr>
          <a:xfrm>
            <a:off x="1278721" y="1487274"/>
            <a:ext cx="4752528" cy="60390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PE" sz="2000" b="1" dirty="0" smtClean="0"/>
              <a:t>Perú: Brecha de infraestructura 2012 - 2021</a:t>
            </a:r>
            <a:endParaRPr lang="es-PE" sz="2000" b="1" dirty="0"/>
          </a:p>
        </p:txBody>
      </p:sp>
      <p:sp>
        <p:nvSpPr>
          <p:cNvPr id="7" name="7 Rectángulo"/>
          <p:cNvSpPr/>
          <p:nvPr/>
        </p:nvSpPr>
        <p:spPr>
          <a:xfrm>
            <a:off x="6188585" y="3263745"/>
            <a:ext cx="3096344" cy="923330"/>
          </a:xfrm>
          <a:prstGeom prst="rect">
            <a:avLst/>
          </a:prstGeom>
        </p:spPr>
        <p:txBody>
          <a:bodyPr wrap="square">
            <a:spAutoFit/>
          </a:bodyPr>
          <a:lstStyle/>
          <a:p>
            <a:pPr algn="ctr"/>
            <a:r>
              <a:rPr lang="es-PE" b="1" dirty="0" smtClean="0">
                <a:solidFill>
                  <a:schemeClr val="tx1">
                    <a:lumMod val="65000"/>
                    <a:lumOff val="35000"/>
                  </a:schemeClr>
                </a:solidFill>
              </a:rPr>
              <a:t>La brecha de infraestructura se encuentra en permanente cambio…</a:t>
            </a:r>
            <a:endParaRPr lang="es-PE" b="1" dirty="0">
              <a:solidFill>
                <a:schemeClr val="tx1">
                  <a:lumMod val="65000"/>
                  <a:lumOff val="35000"/>
                </a:schemeClr>
              </a:solidFill>
            </a:endParaRPr>
          </a:p>
        </p:txBody>
      </p:sp>
      <p:sp>
        <p:nvSpPr>
          <p:cNvPr id="8" name="8 Rectángulo"/>
          <p:cNvSpPr/>
          <p:nvPr/>
        </p:nvSpPr>
        <p:spPr>
          <a:xfrm>
            <a:off x="1278721" y="6216073"/>
            <a:ext cx="4752528" cy="276999"/>
          </a:xfrm>
          <a:prstGeom prst="rect">
            <a:avLst/>
          </a:prstGeom>
        </p:spPr>
        <p:txBody>
          <a:bodyPr wrap="square">
            <a:spAutoFit/>
          </a:bodyPr>
          <a:lstStyle/>
          <a:p>
            <a:r>
              <a:rPr lang="es-PE" sz="1200" dirty="0" smtClean="0"/>
              <a:t>Fuente: AFIN</a:t>
            </a:r>
            <a:endParaRPr lang="es-PE" sz="1200" dirty="0"/>
          </a:p>
        </p:txBody>
      </p:sp>
    </p:spTree>
    <p:extLst>
      <p:ext uri="{BB962C8B-B14F-4D97-AF65-F5344CB8AC3E}">
        <p14:creationId xmlns:p14="http://schemas.microsoft.com/office/powerpoint/2010/main" val="2151357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2351585" y="1882931"/>
          <a:ext cx="7560841" cy="1234432"/>
        </p:xfrm>
        <a:graphic>
          <a:graphicData uri="http://schemas.openxmlformats.org/drawingml/2006/table">
            <a:tbl>
              <a:tblPr>
                <a:tableStyleId>{5C22544A-7EE6-4342-B048-85BDC9FD1C3A}</a:tableStyleId>
              </a:tblPr>
              <a:tblGrid>
                <a:gridCol w="963978"/>
                <a:gridCol w="4846993"/>
                <a:gridCol w="882677"/>
                <a:gridCol w="867193"/>
              </a:tblGrid>
              <a:tr h="164835">
                <a:tc>
                  <a:txBody>
                    <a:bodyPr/>
                    <a:lstStyle/>
                    <a:p>
                      <a:pPr algn="l" fontAlgn="b"/>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b="1" u="none" strike="noStrike" dirty="0">
                          <a:effectLst/>
                        </a:rPr>
                        <a:t>AÑO 2014</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209589">
                <a:tc>
                  <a:txBody>
                    <a:bodyPr/>
                    <a:lstStyle/>
                    <a:p>
                      <a:pPr algn="ctr" fontAlgn="ctr"/>
                      <a:r>
                        <a:rPr lang="es-PE" sz="1500" b="1" i="0" u="none" strike="noStrike" dirty="0">
                          <a:solidFill>
                            <a:schemeClr val="dk1"/>
                          </a:solidFill>
                          <a:effectLst/>
                          <a:latin typeface="+mn-lt"/>
                        </a:rPr>
                        <a:t>H</a:t>
                      </a:r>
                      <a:endParaRPr lang="es-PE" sz="1500" b="1" i="0" u="none" strike="noStrike" dirty="0">
                        <a:solidFill>
                          <a:srgbClr val="000000"/>
                        </a:solidFill>
                        <a:effectLst/>
                        <a:latin typeface="Calibri" panose="020F0502020204030204" pitchFamily="34" charset="0"/>
                      </a:endParaRPr>
                    </a:p>
                  </a:txBody>
                  <a:tcPr marL="4815" marR="4815" marT="4815" marB="0" anchor="ctr"/>
                </a:tc>
                <a:tc>
                  <a:txBody>
                    <a:bodyPr/>
                    <a:lstStyle/>
                    <a:p>
                      <a:pPr algn="l" fontAlgn="b"/>
                      <a:r>
                        <a:rPr lang="es-PE" sz="1200" b="1" u="none" strike="noStrike" dirty="0">
                          <a:effectLst/>
                        </a:rPr>
                        <a:t>POR LA CULMINACION DE LA CONSTRUCCION DE LA CARRETERA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9102</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CONTRATOS Y COMPROMISOS POR EL CONTRARIO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a:effectLst/>
                        </a:rPr>
                        <a:t>10,000,000</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0545">
                <a:tc>
                  <a:txBody>
                    <a:bodyPr/>
                    <a:lstStyle/>
                    <a:p>
                      <a:pPr algn="l" fontAlgn="b"/>
                      <a:r>
                        <a:rPr lang="es-PE" sz="1200" u="none" strike="noStrike" dirty="0">
                          <a:effectLst/>
                        </a:rPr>
                        <a:t>9102.01</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CONTRATOS Y PROYECTOS POR EJECUTAR</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4815" marR="4815" marT="4815" marB="0" anchor="b"/>
                </a:tc>
              </a:tr>
              <a:tr h="250237">
                <a:tc>
                  <a:txBody>
                    <a:bodyPr/>
                    <a:lstStyle/>
                    <a:p>
                      <a:pPr algn="l" fontAlgn="b"/>
                      <a:r>
                        <a:rPr lang="es-PE" sz="1200" u="none" strike="noStrike" dirty="0">
                          <a:effectLst/>
                        </a:rPr>
                        <a:t>9101</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CONTRATOS Y COMPROMISOS APROBADOS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dirty="0">
                          <a:effectLst/>
                        </a:rPr>
                        <a:t>10,000,000</a:t>
                      </a:r>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9101.01</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CONTRATOS Y PROYECTOS APROBADOS </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4815" marR="4815" marT="4815" marB="0" anchor="b"/>
                </a:tc>
              </a:tr>
            </a:tbl>
          </a:graphicData>
        </a:graphic>
      </p:graphicFrame>
      <p:sp>
        <p:nvSpPr>
          <p:cNvPr id="3" name="Rectángulo 2"/>
          <p:cNvSpPr/>
          <p:nvPr/>
        </p:nvSpPr>
        <p:spPr>
          <a:xfrm>
            <a:off x="2495600" y="260649"/>
            <a:ext cx="7200800" cy="946413"/>
          </a:xfrm>
          <a:prstGeom prst="rect">
            <a:avLst/>
          </a:prstGeom>
        </p:spPr>
        <p:txBody>
          <a:bodyPr wrap="square">
            <a:spAutoFit/>
          </a:bodyPr>
          <a:lstStyle/>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TRATAMIENTO CONTABLE DE LOS CIPRL</a:t>
            </a:r>
          </a:p>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LEY N° 29230 / LEY N° 30056</a:t>
            </a:r>
            <a:endParaRPr lang="es-PE"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4" name="Tabla 3"/>
          <p:cNvGraphicFramePr>
            <a:graphicFrameLocks noGrp="1"/>
          </p:cNvGraphicFramePr>
          <p:nvPr>
            <p:extLst/>
          </p:nvPr>
        </p:nvGraphicFramePr>
        <p:xfrm>
          <a:off x="2351585" y="3284984"/>
          <a:ext cx="7560841" cy="2172838"/>
        </p:xfrm>
        <a:graphic>
          <a:graphicData uri="http://schemas.openxmlformats.org/drawingml/2006/table">
            <a:tbl>
              <a:tblPr>
                <a:tableStyleId>{5C22544A-7EE6-4342-B048-85BDC9FD1C3A}</a:tableStyleId>
              </a:tblPr>
              <a:tblGrid>
                <a:gridCol w="963978"/>
                <a:gridCol w="4846993"/>
                <a:gridCol w="882677"/>
                <a:gridCol w="867193"/>
              </a:tblGrid>
              <a:tr h="164835">
                <a:tc>
                  <a:txBody>
                    <a:bodyPr/>
                    <a:lstStyle/>
                    <a:p>
                      <a:pPr algn="l" fontAlgn="b"/>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b="1" u="none" strike="noStrike" dirty="0">
                          <a:effectLst/>
                        </a:rPr>
                        <a:t>AÑO 2014</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209589">
                <a:tc>
                  <a:txBody>
                    <a:bodyPr/>
                    <a:lstStyle/>
                    <a:p>
                      <a:pPr algn="ctr" fontAlgn="ctr"/>
                      <a:r>
                        <a:rPr lang="es-PE" sz="1500" b="1" i="0" u="none" strike="noStrike" dirty="0">
                          <a:solidFill>
                            <a:schemeClr val="dk1"/>
                          </a:solidFill>
                          <a:effectLst/>
                          <a:latin typeface="+mn-lt"/>
                        </a:rPr>
                        <a:t>I</a:t>
                      </a:r>
                      <a:endParaRPr lang="es-PE" sz="1500" b="1" i="0" u="none" strike="noStrike" dirty="0">
                        <a:solidFill>
                          <a:srgbClr val="000000"/>
                        </a:solidFill>
                        <a:effectLst/>
                        <a:latin typeface="Calibri" panose="020F0502020204030204" pitchFamily="34" charset="0"/>
                      </a:endParaRPr>
                    </a:p>
                  </a:txBody>
                  <a:tcPr marL="4815" marR="4815" marT="4815" marB="0" anchor="ctr"/>
                </a:tc>
                <a:tc>
                  <a:txBody>
                    <a:bodyPr/>
                    <a:lstStyle/>
                    <a:p>
                      <a:pPr algn="l" fontAlgn="b"/>
                      <a:r>
                        <a:rPr lang="es-PE" sz="1200" b="1" u="none" strike="noStrike" dirty="0">
                          <a:effectLst/>
                        </a:rPr>
                        <a:t>POR LA CULMINACION DE LA CONSTRUCCION DE LA CARRETERA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a:effectLst/>
                        </a:rPr>
                        <a:t>EDIFICIOS Y ESTRUCTURAS</a:t>
                      </a:r>
                      <a:endParaRPr lang="es-PE" sz="1200" b="1"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a:effectLst/>
                        </a:rPr>
                        <a:t>10,000,000</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1501.03</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a:effectLst/>
                        </a:rPr>
                        <a:t>Estructuras</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1501.0302</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a:effectLst/>
                        </a:rPr>
                        <a:t>Infraestructura Vial</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1501.030201</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Infraestructura Vial - Costo</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250237">
                <a:tc>
                  <a:txBody>
                    <a:bodyPr/>
                    <a:lstStyle/>
                    <a:p>
                      <a:pPr algn="l" fontAlgn="b"/>
                      <a:r>
                        <a:rPr lang="es-PE" sz="1200" u="none" strike="noStrike" dirty="0">
                          <a:effectLst/>
                        </a:rPr>
                        <a:t>1501</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EDIFICIOS Y ESTRUCTURAS</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dirty="0" smtClean="0">
                          <a:effectLst/>
                        </a:rPr>
                        <a:t>10,000,000</a:t>
                      </a:r>
                      <a:endParaRPr lang="es-PE" sz="1200" b="0" i="0" u="none" strike="noStrike" dirty="0">
                        <a:solidFill>
                          <a:srgbClr val="000000"/>
                        </a:solidFill>
                        <a:effectLst/>
                        <a:latin typeface="Calibri" panose="020F0502020204030204" pitchFamily="34" charset="0"/>
                      </a:endParaRPr>
                    </a:p>
                  </a:txBody>
                  <a:tcPr marL="4815" marR="4815" marT="4815" marB="0" anchor="b"/>
                </a:tc>
              </a:tr>
              <a:tr h="250237">
                <a:tc>
                  <a:txBody>
                    <a:bodyPr/>
                    <a:lstStyle/>
                    <a:p>
                      <a:pPr algn="l" fontAlgn="b"/>
                      <a:r>
                        <a:rPr lang="es-PE" sz="1200" u="none" strike="noStrike" dirty="0">
                          <a:effectLst/>
                        </a:rPr>
                        <a:t>1501.08</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Construcción de Estructuras</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r>
              <a:tr h="250237">
                <a:tc>
                  <a:txBody>
                    <a:bodyPr/>
                    <a:lstStyle/>
                    <a:p>
                      <a:pPr algn="l" fontAlgn="b"/>
                      <a:r>
                        <a:rPr lang="es-PE" sz="1200" u="none" strike="noStrike" dirty="0">
                          <a:effectLst/>
                        </a:rPr>
                        <a:t>1501.0802</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Infraestructura Vial</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r>
              <a:tr h="250237">
                <a:tc>
                  <a:txBody>
                    <a:bodyPr/>
                    <a:lstStyle/>
                    <a:p>
                      <a:pPr algn="l" fontAlgn="b"/>
                      <a:r>
                        <a:rPr lang="es-PE" sz="1200" u="none" strike="noStrike" dirty="0">
                          <a:effectLst/>
                        </a:rPr>
                        <a:t>1501.080201</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Por Contrata</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bl>
          </a:graphicData>
        </a:graphic>
      </p:graphicFrame>
    </p:spTree>
    <p:extLst>
      <p:ext uri="{BB962C8B-B14F-4D97-AF65-F5344CB8AC3E}">
        <p14:creationId xmlns:p14="http://schemas.microsoft.com/office/powerpoint/2010/main" val="2889382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2279575" y="1658734"/>
          <a:ext cx="7632849" cy="2156531"/>
        </p:xfrm>
        <a:graphic>
          <a:graphicData uri="http://schemas.openxmlformats.org/drawingml/2006/table">
            <a:tbl>
              <a:tblPr>
                <a:tableStyleId>{5C22544A-7EE6-4342-B048-85BDC9FD1C3A}</a:tableStyleId>
              </a:tblPr>
              <a:tblGrid>
                <a:gridCol w="973159"/>
                <a:gridCol w="4893153"/>
                <a:gridCol w="891085"/>
                <a:gridCol w="875452"/>
              </a:tblGrid>
              <a:tr h="175623">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b="1" u="none" strike="noStrike" dirty="0">
                          <a:effectLst/>
                        </a:rPr>
                        <a:t>AÑO 2015</a:t>
                      </a:r>
                      <a:endParaRPr lang="es-PE" sz="1200" b="1" i="0" u="none" strike="noStrike" dirty="0">
                        <a:solidFill>
                          <a:srgbClr val="000000"/>
                        </a:solidFill>
                        <a:effectLst/>
                        <a:latin typeface="Arial" panose="020B060402020202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r>
              <a:tr h="263435">
                <a:tc>
                  <a:txBody>
                    <a:bodyPr/>
                    <a:lstStyle/>
                    <a:p>
                      <a:pPr algn="ctr" fontAlgn="b"/>
                      <a:r>
                        <a:rPr lang="es-PE" sz="1500" b="1" i="0" u="none" strike="noStrike" dirty="0">
                          <a:solidFill>
                            <a:schemeClr val="dk1"/>
                          </a:solidFill>
                          <a:effectLst/>
                          <a:latin typeface="+mn-lt"/>
                        </a:rPr>
                        <a:t>J</a:t>
                      </a:r>
                      <a:endParaRPr lang="es-PE" sz="15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b="1" u="none" strike="noStrike" dirty="0">
                          <a:effectLst/>
                        </a:rPr>
                        <a:t>POR EL IMPORTE DE LA  ASIGNACION FINANCIERA DEL MES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7144" marR="7144" marT="7144" marB="0" anchor="b"/>
                </a:tc>
              </a:tr>
              <a:tr h="167640">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dirty="0">
                          <a:effectLst/>
                        </a:rPr>
                        <a:t>1101</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CAJA Y BANCOS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350.000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1101.12</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Recursos Centralizados en la Cuenta Única de Tesoro - CUT</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319315">
                <a:tc>
                  <a:txBody>
                    <a:bodyPr/>
                    <a:lstStyle/>
                    <a:p>
                      <a:pPr algn="l" fontAlgn="b"/>
                      <a:r>
                        <a:rPr lang="es-PE" sz="1200" u="none" strike="noStrike">
                          <a:effectLst/>
                        </a:rPr>
                        <a:t>1101.1209</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Canon, Sobre Canon, Regalías, Renta de Aduanas Y Participaciones - Recursos Determinados - CUT</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4402</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TRASPASOS Y REMESAS CORRIENTES RECIBIDOS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350.000</a:t>
                      </a:r>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4402.03</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Por Participaciones de Recursos Determinados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4402.0301</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Canon y </a:t>
                      </a:r>
                      <a:r>
                        <a:rPr lang="es-PE" sz="1200" u="none" strike="noStrike" dirty="0" err="1">
                          <a:effectLst/>
                        </a:rPr>
                        <a:t>Sobrecanon</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9657">
                <a:tc>
                  <a:txBody>
                    <a:bodyPr/>
                    <a:lstStyle/>
                    <a:p>
                      <a:pPr algn="l" fontAlgn="b"/>
                      <a:r>
                        <a:rPr lang="es-PE" sz="1200" u="none" strike="noStrike">
                          <a:effectLst/>
                        </a:rPr>
                        <a:t>4402.030101</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Canon Petrolero</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TRATAMIENTO CONTABLE DE LOS CIPRL</a:t>
            </a:r>
          </a:p>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LEY N° 29230 / LEY N° 30056</a:t>
            </a:r>
            <a:endParaRPr lang="es-PE"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5" name="Tabla 4"/>
          <p:cNvGraphicFramePr>
            <a:graphicFrameLocks noGrp="1"/>
          </p:cNvGraphicFramePr>
          <p:nvPr>
            <p:extLst/>
          </p:nvPr>
        </p:nvGraphicFramePr>
        <p:xfrm>
          <a:off x="2279577" y="4077680"/>
          <a:ext cx="7632849" cy="1799593"/>
        </p:xfrm>
        <a:graphic>
          <a:graphicData uri="http://schemas.openxmlformats.org/drawingml/2006/table">
            <a:tbl>
              <a:tblPr>
                <a:tableStyleId>{5C22544A-7EE6-4342-B048-85BDC9FD1C3A}</a:tableStyleId>
              </a:tblPr>
              <a:tblGrid>
                <a:gridCol w="973159"/>
                <a:gridCol w="4893153"/>
                <a:gridCol w="891085"/>
                <a:gridCol w="875452"/>
              </a:tblGrid>
              <a:tr h="175623">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b="1" u="none" strike="noStrike" dirty="0">
                          <a:effectLst/>
                        </a:rPr>
                        <a:t>AÑO 2015</a:t>
                      </a:r>
                      <a:endParaRPr lang="es-PE" sz="1200" b="1" i="0" u="none" strike="noStrike" dirty="0">
                        <a:solidFill>
                          <a:srgbClr val="000000"/>
                        </a:solidFill>
                        <a:effectLst/>
                        <a:latin typeface="Arial" panose="020B060402020202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r>
              <a:tr h="279401">
                <a:tc>
                  <a:txBody>
                    <a:bodyPr/>
                    <a:lstStyle/>
                    <a:p>
                      <a:pPr algn="ctr" fontAlgn="b"/>
                      <a:r>
                        <a:rPr lang="es-PE" sz="1500" b="1" i="0" u="none" strike="noStrike" dirty="0">
                          <a:solidFill>
                            <a:schemeClr val="dk1"/>
                          </a:solidFill>
                          <a:effectLst/>
                          <a:latin typeface="+mn-lt"/>
                        </a:rPr>
                        <a:t>K</a:t>
                      </a:r>
                      <a:endParaRPr lang="es-PE" sz="15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b="1" u="none" strike="noStrike" dirty="0">
                          <a:effectLst/>
                        </a:rPr>
                        <a:t>PARA DEVENGAR LA  AMORTIZACION QUE CORRESPONDE AL MES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7144" marR="7144" marT="7144" marB="0" anchor="b"/>
                </a:tc>
              </a:tr>
              <a:tr h="167640">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dirty="0">
                          <a:effectLst/>
                        </a:rPr>
                        <a:t>2302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a:effectLst/>
                        </a:rPr>
                        <a:t>DEUDAS DIRECTAS A LARGO PLAZO</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70.000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dirty="0">
                          <a:effectLst/>
                        </a:rPr>
                        <a:t>2302.01 </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Internas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dirty="0">
                          <a:effectLst/>
                        </a:rPr>
                        <a:t>2302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DEUDAS DIRECTAS A LARGO PLAZO</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2302.03</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Deuda Directa Devengada</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2302.0301</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Deuda Interna Devengada</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dirty="0" smtClean="0">
                          <a:effectLst/>
                        </a:rPr>
                        <a:t>2302.030101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Amortización</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a:effectLst/>
                        </a:rPr>
                        <a:t>70.000</a:t>
                      </a:r>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Tree>
    <p:extLst>
      <p:ext uri="{BB962C8B-B14F-4D97-AF65-F5344CB8AC3E}">
        <p14:creationId xmlns:p14="http://schemas.microsoft.com/office/powerpoint/2010/main" val="2661333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anim calcmode="lin" valueType="num">
                                      <p:cBhvr>
                                        <p:cTn id="12" dur="2000" fill="hold"/>
                                        <p:tgtEl>
                                          <p:spTgt spid="2"/>
                                        </p:tgtEl>
                                        <p:attrNameLst>
                                          <p:attrName>ppt_w</p:attrName>
                                        </p:attrNameLst>
                                      </p:cBhvr>
                                      <p:tavLst>
                                        <p:tav tm="0" fmla="#ppt_w*sin(2.5*pi*$)">
                                          <p:val>
                                            <p:fltVal val="0"/>
                                          </p:val>
                                        </p:tav>
                                        <p:tav tm="100000">
                                          <p:val>
                                            <p:fltVal val="1"/>
                                          </p:val>
                                        </p:tav>
                                      </p:tavLst>
                                    </p:anim>
                                    <p:anim calcmode="lin" valueType="num">
                                      <p:cBhvr>
                                        <p:cTn id="13"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2351585" y="2187534"/>
          <a:ext cx="7560838" cy="2482231"/>
        </p:xfrm>
        <a:graphic>
          <a:graphicData uri="http://schemas.openxmlformats.org/drawingml/2006/table">
            <a:tbl>
              <a:tblPr>
                <a:tableStyleId>{5C22544A-7EE6-4342-B048-85BDC9FD1C3A}</a:tableStyleId>
              </a:tblPr>
              <a:tblGrid>
                <a:gridCol w="963978"/>
                <a:gridCol w="4846990"/>
                <a:gridCol w="882678"/>
                <a:gridCol w="867192"/>
              </a:tblGrid>
              <a:tr h="305363">
                <a:tc>
                  <a:txBody>
                    <a:bodyPr/>
                    <a:lstStyle/>
                    <a:p>
                      <a:pPr algn="ctr" fontAlgn="ctr"/>
                      <a:r>
                        <a:rPr lang="es-PE" sz="1500" b="1" i="0" u="none" strike="noStrike" dirty="0">
                          <a:solidFill>
                            <a:schemeClr val="dk1"/>
                          </a:solidFill>
                          <a:effectLst/>
                          <a:latin typeface="+mn-lt"/>
                        </a:rPr>
                        <a:t>L</a:t>
                      </a:r>
                      <a:endParaRPr lang="es-PE" sz="15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b"/>
                      <a:r>
                        <a:rPr lang="es-PE" sz="1200" b="1" u="none" strike="noStrike" dirty="0">
                          <a:effectLst/>
                        </a:rPr>
                        <a:t>POR LOS PAGOS MENSUALES DEL EJERCICIO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2302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a:effectLst/>
                        </a:rPr>
                        <a:t>DEUDAS DIRECTAS A LARGO PLAZO</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2302.03</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Deuda Directa Devengada</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2302.0301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Deuda Directa Devengada</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2302.030101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Amortización</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70.000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1101</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CAJA Y BANCOS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1101.12</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Recursos Centralizados en la Cuenta Única de Tesoro - CUT</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524546">
                <a:tc>
                  <a:txBody>
                    <a:bodyPr/>
                    <a:lstStyle/>
                    <a:p>
                      <a:pPr algn="l" fontAlgn="b"/>
                      <a:r>
                        <a:rPr lang="es-PE" sz="1200" u="none" strike="noStrike" dirty="0">
                          <a:effectLst/>
                        </a:rPr>
                        <a:t>1101.1209</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Canon, Sobre Canon, Regalías, Renta de Aduanas Y Participaciones - Recursos Determinados - CUT</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a:effectLst/>
                        </a:rPr>
                        <a:t>70.000</a:t>
                      </a:r>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TRATAMIENTO CONTABLE DE LOS CIPRL</a:t>
            </a:r>
          </a:p>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LEY N° 29230 / LEY N° 30056</a:t>
            </a:r>
            <a:endParaRPr lang="es-PE"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9652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TRATAMIENTO CONTABLE DE LOS CIPRL</a:t>
            </a:r>
          </a:p>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LEY N° 29230 / LEY N° 30056</a:t>
            </a:r>
            <a:endParaRPr lang="es-PE"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6" name="Imagen 5"/>
          <p:cNvPicPr>
            <a:picLocks noChangeAspect="1"/>
          </p:cNvPicPr>
          <p:nvPr/>
        </p:nvPicPr>
        <p:blipFill>
          <a:blip r:embed="rId2"/>
          <a:stretch>
            <a:fillRect/>
          </a:stretch>
        </p:blipFill>
        <p:spPr>
          <a:xfrm>
            <a:off x="2171700" y="1556792"/>
            <a:ext cx="3924300" cy="2760240"/>
          </a:xfrm>
          <a:prstGeom prst="rect">
            <a:avLst/>
          </a:prstGeom>
        </p:spPr>
      </p:pic>
      <p:pic>
        <p:nvPicPr>
          <p:cNvPr id="7" name="Imagen 6"/>
          <p:cNvPicPr>
            <a:picLocks noChangeAspect="1"/>
          </p:cNvPicPr>
          <p:nvPr/>
        </p:nvPicPr>
        <p:blipFill>
          <a:blip r:embed="rId3"/>
          <a:stretch>
            <a:fillRect/>
          </a:stretch>
        </p:blipFill>
        <p:spPr>
          <a:xfrm>
            <a:off x="2171700" y="4522747"/>
            <a:ext cx="3924300" cy="1424640"/>
          </a:xfrm>
          <a:prstGeom prst="rect">
            <a:avLst/>
          </a:prstGeom>
        </p:spPr>
      </p:pic>
      <p:pic>
        <p:nvPicPr>
          <p:cNvPr id="9" name="Imagen 8"/>
          <p:cNvPicPr>
            <a:picLocks noChangeAspect="1"/>
          </p:cNvPicPr>
          <p:nvPr/>
        </p:nvPicPr>
        <p:blipFill>
          <a:blip r:embed="rId4"/>
          <a:stretch>
            <a:fillRect/>
          </a:stretch>
        </p:blipFill>
        <p:spPr>
          <a:xfrm>
            <a:off x="6312024" y="1484784"/>
            <a:ext cx="3924300" cy="1984320"/>
          </a:xfrm>
          <a:prstGeom prst="rect">
            <a:avLst/>
          </a:prstGeom>
        </p:spPr>
      </p:pic>
      <p:pic>
        <p:nvPicPr>
          <p:cNvPr id="11" name="Imagen 10"/>
          <p:cNvPicPr>
            <a:picLocks noChangeAspect="1"/>
          </p:cNvPicPr>
          <p:nvPr/>
        </p:nvPicPr>
        <p:blipFill>
          <a:blip r:embed="rId5"/>
          <a:stretch>
            <a:fillRect/>
          </a:stretch>
        </p:blipFill>
        <p:spPr>
          <a:xfrm>
            <a:off x="6344686" y="3683227"/>
            <a:ext cx="3924300" cy="2264160"/>
          </a:xfrm>
          <a:prstGeom prst="rect">
            <a:avLst/>
          </a:prstGeom>
        </p:spPr>
      </p:pic>
    </p:spTree>
    <p:extLst>
      <p:ext uri="{BB962C8B-B14F-4D97-AF65-F5344CB8AC3E}">
        <p14:creationId xmlns:p14="http://schemas.microsoft.com/office/powerpoint/2010/main" val="1427398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circle(in)">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TRATAMIENTO CONTABLE DE LOS CIPRL</a:t>
            </a:r>
          </a:p>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LEY N° 29230 / LEY N° 30056</a:t>
            </a:r>
            <a:endParaRPr lang="es-PE"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a:blip r:embed="rId2"/>
          <a:stretch>
            <a:fillRect/>
          </a:stretch>
        </p:blipFill>
        <p:spPr>
          <a:xfrm>
            <a:off x="1991544" y="1700808"/>
            <a:ext cx="3924300" cy="2264160"/>
          </a:xfrm>
          <a:prstGeom prst="rect">
            <a:avLst/>
          </a:prstGeom>
        </p:spPr>
      </p:pic>
      <p:pic>
        <p:nvPicPr>
          <p:cNvPr id="4" name="Imagen 3"/>
          <p:cNvPicPr>
            <a:picLocks noChangeAspect="1"/>
          </p:cNvPicPr>
          <p:nvPr/>
        </p:nvPicPr>
        <p:blipFill>
          <a:blip r:embed="rId3"/>
          <a:stretch>
            <a:fillRect/>
          </a:stretch>
        </p:blipFill>
        <p:spPr>
          <a:xfrm>
            <a:off x="2008643" y="4149080"/>
            <a:ext cx="3924300" cy="1984320"/>
          </a:xfrm>
          <a:prstGeom prst="rect">
            <a:avLst/>
          </a:prstGeom>
        </p:spPr>
      </p:pic>
      <p:pic>
        <p:nvPicPr>
          <p:cNvPr id="5" name="Imagen 4"/>
          <p:cNvPicPr>
            <a:picLocks noChangeAspect="1"/>
          </p:cNvPicPr>
          <p:nvPr/>
        </p:nvPicPr>
        <p:blipFill>
          <a:blip r:embed="rId4"/>
          <a:stretch>
            <a:fillRect/>
          </a:stretch>
        </p:blipFill>
        <p:spPr>
          <a:xfrm>
            <a:off x="6312024" y="1668394"/>
            <a:ext cx="3924300" cy="1704480"/>
          </a:xfrm>
          <a:prstGeom prst="rect">
            <a:avLst/>
          </a:prstGeom>
        </p:spPr>
      </p:pic>
      <p:pic>
        <p:nvPicPr>
          <p:cNvPr id="8" name="Imagen 7"/>
          <p:cNvPicPr>
            <a:picLocks noChangeAspect="1"/>
          </p:cNvPicPr>
          <p:nvPr/>
        </p:nvPicPr>
        <p:blipFill>
          <a:blip r:embed="rId5"/>
          <a:stretch>
            <a:fillRect/>
          </a:stretch>
        </p:blipFill>
        <p:spPr>
          <a:xfrm>
            <a:off x="6312024" y="4149080"/>
            <a:ext cx="3924300" cy="1424640"/>
          </a:xfrm>
          <a:prstGeom prst="rect">
            <a:avLst/>
          </a:prstGeom>
        </p:spPr>
      </p:pic>
    </p:spTree>
    <p:extLst>
      <p:ext uri="{BB962C8B-B14F-4D97-AF65-F5344CB8AC3E}">
        <p14:creationId xmlns:p14="http://schemas.microsoft.com/office/powerpoint/2010/main" val="71141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inVertical)">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randombar(horizontal)">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TRATAMIENTO CONTABLE DE LOS CIPRL</a:t>
            </a:r>
          </a:p>
          <a:p>
            <a:pPr algn="ctr">
              <a:spcBef>
                <a:spcPts val="900"/>
              </a:spcBef>
            </a:pPr>
            <a:r>
              <a:rPr lang="es-ES"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LEY N° 29230 / LEY N° 30056</a:t>
            </a:r>
            <a:endParaRPr lang="es-PE" sz="2400" b="1" u="sng" dirty="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6" name="Imagen 5"/>
          <p:cNvPicPr>
            <a:picLocks noChangeAspect="1"/>
          </p:cNvPicPr>
          <p:nvPr/>
        </p:nvPicPr>
        <p:blipFill>
          <a:blip r:embed="rId2"/>
          <a:stretch>
            <a:fillRect/>
          </a:stretch>
        </p:blipFill>
        <p:spPr>
          <a:xfrm>
            <a:off x="1991544" y="2564904"/>
            <a:ext cx="3924300" cy="1971600"/>
          </a:xfrm>
          <a:prstGeom prst="rect">
            <a:avLst/>
          </a:prstGeom>
        </p:spPr>
      </p:pic>
      <p:pic>
        <p:nvPicPr>
          <p:cNvPr id="7" name="Imagen 6"/>
          <p:cNvPicPr>
            <a:picLocks noChangeAspect="1"/>
          </p:cNvPicPr>
          <p:nvPr/>
        </p:nvPicPr>
        <p:blipFill>
          <a:blip r:embed="rId3"/>
          <a:stretch>
            <a:fillRect/>
          </a:stretch>
        </p:blipFill>
        <p:spPr>
          <a:xfrm>
            <a:off x="6419900" y="2564904"/>
            <a:ext cx="3924300" cy="1946160"/>
          </a:xfrm>
          <a:prstGeom prst="rect">
            <a:avLst/>
          </a:prstGeom>
        </p:spPr>
      </p:pic>
    </p:spTree>
    <p:extLst>
      <p:ext uri="{BB962C8B-B14F-4D97-AF65-F5344CB8AC3E}">
        <p14:creationId xmlns:p14="http://schemas.microsoft.com/office/powerpoint/2010/main" val="84094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anim calcmode="lin" valueType="num">
                                      <p:cBhvr>
                                        <p:cTn id="12" dur="2000" fill="hold"/>
                                        <p:tgtEl>
                                          <p:spTgt spid="6"/>
                                        </p:tgtEl>
                                        <p:attrNameLst>
                                          <p:attrName>ppt_w</p:attrName>
                                        </p:attrNameLst>
                                      </p:cBhvr>
                                      <p:tavLst>
                                        <p:tav tm="0" fmla="#ppt_w*sin(2.5*pi*$)">
                                          <p:val>
                                            <p:fltVal val="0"/>
                                          </p:val>
                                        </p:tav>
                                        <p:tav tm="100000">
                                          <p:val>
                                            <p:fltVal val="1"/>
                                          </p:val>
                                        </p:tav>
                                      </p:tavLst>
                                    </p:anim>
                                    <p:anim calcmode="lin" valueType="num">
                                      <p:cBhvr>
                                        <p:cTn id="13"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775520" y="188640"/>
            <a:ext cx="8640960" cy="5976665"/>
          </a:xfrm>
          <a:prstGeom prst="rect">
            <a:avLst/>
          </a:prstGeom>
        </p:spPr>
      </p:pic>
    </p:spTree>
    <p:extLst>
      <p:ext uri="{BB962C8B-B14F-4D97-AF65-F5344CB8AC3E}">
        <p14:creationId xmlns:p14="http://schemas.microsoft.com/office/powerpoint/2010/main" val="8281774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135561" y="260648"/>
            <a:ext cx="7920880" cy="5688633"/>
          </a:xfrm>
          <a:prstGeom prst="rect">
            <a:avLst/>
          </a:prstGeom>
        </p:spPr>
      </p:pic>
    </p:spTree>
    <p:extLst>
      <p:ext uri="{BB962C8B-B14F-4D97-AF65-F5344CB8AC3E}">
        <p14:creationId xmlns:p14="http://schemas.microsoft.com/office/powerpoint/2010/main" val="23400271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99962" y="134714"/>
            <a:ext cx="4449409" cy="4955203"/>
          </a:xfrm>
          <a:prstGeom prst="rect">
            <a:avLst/>
          </a:prstGeom>
        </p:spPr>
        <p:txBody>
          <a:bodyPr wrap="square">
            <a:spAutoFit/>
          </a:bodyPr>
          <a:lstStyle/>
          <a:p>
            <a:endParaRPr lang="es-PE" sz="3200" b="0" i="0" u="none" strike="noStrike" baseline="0" dirty="0" smtClean="0">
              <a:solidFill>
                <a:srgbClr val="000000"/>
              </a:solidFill>
              <a:latin typeface="Bree Peru Lt"/>
            </a:endParaRPr>
          </a:p>
          <a:p>
            <a:pPr algn="just"/>
            <a:r>
              <a:rPr lang="es-PE" sz="2800" dirty="0" smtClean="0">
                <a:solidFill>
                  <a:schemeClr val="accent1">
                    <a:lumMod val="50000"/>
                  </a:schemeClr>
                </a:solidFill>
                <a:latin typeface="Bree Peru Lt"/>
              </a:rPr>
              <a:t>Definición:</a:t>
            </a:r>
          </a:p>
          <a:p>
            <a:pPr algn="just"/>
            <a:endParaRPr lang="es-PE" sz="2800" dirty="0" smtClean="0">
              <a:solidFill>
                <a:schemeClr val="accent1">
                  <a:lumMod val="50000"/>
                </a:schemeClr>
              </a:solidFill>
              <a:latin typeface="Bree Peru Lt"/>
            </a:endParaRPr>
          </a:p>
          <a:p>
            <a:pPr algn="just"/>
            <a:r>
              <a:rPr lang="es-PE" sz="2800" u="sng" dirty="0" smtClean="0">
                <a:latin typeface="Bree Peru Lt"/>
              </a:rPr>
              <a:t>Obras </a:t>
            </a:r>
            <a:r>
              <a:rPr lang="es-PE" sz="2800" u="sng" dirty="0">
                <a:latin typeface="Bree Peru Lt"/>
              </a:rPr>
              <a:t>por </a:t>
            </a:r>
            <a:r>
              <a:rPr lang="es-PE" sz="2800" u="sng" dirty="0" smtClean="0">
                <a:latin typeface="Bree Peru Lt"/>
              </a:rPr>
              <a:t>Impuestos</a:t>
            </a:r>
          </a:p>
          <a:p>
            <a:pPr algn="just"/>
            <a:r>
              <a:rPr lang="es-PE" sz="2000" b="0" i="0" u="none" strike="noStrike" baseline="0" dirty="0" smtClean="0">
                <a:latin typeface="Bree Peru Lt"/>
              </a:rPr>
              <a:t>Es un mecanismo desarrollado con la finalidad de mejorar la eficiencia de la inversión pública, pues permite que la </a:t>
            </a:r>
            <a:r>
              <a:rPr lang="es-PE" sz="2000" b="0" i="0" u="none" strike="noStrike" baseline="0" dirty="0" smtClean="0">
                <a:solidFill>
                  <a:srgbClr val="C00000"/>
                </a:solidFill>
                <a:latin typeface="Bree Peru Lt"/>
              </a:rPr>
              <a:t>empresa privada </a:t>
            </a:r>
            <a:r>
              <a:rPr lang="es-PE" sz="2000" b="0" i="0" u="none" strike="noStrike" baseline="0" dirty="0" smtClean="0">
                <a:latin typeface="Bree Peru Lt"/>
              </a:rPr>
              <a:t>contribuya a la </a:t>
            </a:r>
            <a:r>
              <a:rPr lang="es-PE" sz="2000" b="0" i="0" u="none" strike="noStrike" baseline="0" dirty="0" smtClean="0">
                <a:solidFill>
                  <a:srgbClr val="C00000"/>
                </a:solidFill>
                <a:latin typeface="Bree Peru Lt"/>
              </a:rPr>
              <a:t>ejecución de obras públicas</a:t>
            </a:r>
            <a:r>
              <a:rPr lang="es-PE" sz="2000" b="0" i="0" u="none" strike="noStrike" baseline="0" dirty="0" smtClean="0">
                <a:latin typeface="Bree Peru Lt"/>
              </a:rPr>
              <a:t> mediante el adelanto del pago de su impuesto a la renta, construyendo de manera rápida la infraestructura para proveer los servicios públicos que las comunidades necesitan.</a:t>
            </a:r>
            <a:endParaRPr lang="es-PE" sz="2000"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04673" y="538473"/>
            <a:ext cx="2455897" cy="669790"/>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8530" y="225720"/>
            <a:ext cx="2065479" cy="1318268"/>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9053" y="417006"/>
            <a:ext cx="1960576" cy="1005710"/>
          </a:xfrm>
          <a:prstGeom prst="rect">
            <a:avLst/>
          </a:prstGeom>
        </p:spPr>
      </p:pic>
      <p:pic>
        <p:nvPicPr>
          <p:cNvPr id="9" name="Imagen 8"/>
          <p:cNvPicPr>
            <a:picLocks noChangeAspect="1"/>
          </p:cNvPicPr>
          <p:nvPr/>
        </p:nvPicPr>
        <p:blipFill rotWithShape="1">
          <a:blip r:embed="rId5" cstate="print">
            <a:extLst>
              <a:ext uri="{28A0092B-C50C-407E-A947-70E740481C1C}">
                <a14:useLocalDpi xmlns:a14="http://schemas.microsoft.com/office/drawing/2010/main" val="0"/>
              </a:ext>
            </a:extLst>
          </a:blip>
          <a:srcRect t="9108" b="9495"/>
          <a:stretch/>
        </p:blipFill>
        <p:spPr>
          <a:xfrm>
            <a:off x="6743966" y="5168011"/>
            <a:ext cx="3506247" cy="1519405"/>
          </a:xfrm>
          <a:prstGeom prst="rect">
            <a:avLst/>
          </a:prstGeom>
        </p:spPr>
      </p:pic>
      <p:pic>
        <p:nvPicPr>
          <p:cNvPr id="10" name="Imagen 9"/>
          <p:cNvPicPr>
            <a:picLocks noChangeAspect="1"/>
          </p:cNvPicPr>
          <p:nvPr/>
        </p:nvPicPr>
        <p:blipFill rotWithShape="1">
          <a:blip r:embed="rId6"/>
          <a:srcRect l="45333" t="32688" r="33658" b="31757"/>
          <a:stretch/>
        </p:blipFill>
        <p:spPr>
          <a:xfrm>
            <a:off x="6641469" y="1907588"/>
            <a:ext cx="3342736" cy="3182329"/>
          </a:xfrm>
          <a:prstGeom prst="rect">
            <a:avLst/>
          </a:prstGeom>
        </p:spPr>
      </p:pic>
      <p:sp>
        <p:nvSpPr>
          <p:cNvPr id="11" name="Rectángulo redondeado 10"/>
          <p:cNvSpPr/>
          <p:nvPr/>
        </p:nvSpPr>
        <p:spPr>
          <a:xfrm>
            <a:off x="499962" y="5699217"/>
            <a:ext cx="4696152" cy="78437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rtlCol="0" anchor="ctr"/>
          <a:lstStyle/>
          <a:p>
            <a:pPr algn="ctr"/>
            <a:r>
              <a:rPr lang="es-PE" sz="2400" b="1" dirty="0" smtClean="0">
                <a:solidFill>
                  <a:srgbClr val="FF0000"/>
                </a:solidFill>
              </a:rPr>
              <a:t>Agiliza la ejecución de proyectos de inversión pública</a:t>
            </a:r>
            <a:endParaRPr lang="es-PE" sz="2400" b="1" dirty="0">
              <a:solidFill>
                <a:srgbClr val="FF0000"/>
              </a:solidFill>
            </a:endParaRPr>
          </a:p>
        </p:txBody>
      </p:sp>
    </p:spTree>
    <p:extLst>
      <p:ext uri="{BB962C8B-B14F-4D97-AF65-F5344CB8AC3E}">
        <p14:creationId xmlns:p14="http://schemas.microsoft.com/office/powerpoint/2010/main" val="1058651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715827388"/>
              </p:ext>
            </p:extLst>
          </p:nvPr>
        </p:nvGraphicFramePr>
        <p:xfrm>
          <a:off x="2205421" y="2031999"/>
          <a:ext cx="8116543" cy="37865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2205421" y="342248"/>
            <a:ext cx="7854202" cy="461665"/>
          </a:xfrm>
          <a:prstGeom prst="rect">
            <a:avLst/>
          </a:prstGeom>
          <a:noFill/>
        </p:spPr>
        <p:txBody>
          <a:bodyPr wrap="none" lIns="91440" tIns="45720" rIns="91440" bIns="45720">
            <a:spAutoFit/>
          </a:bodyPr>
          <a:lstStyle/>
          <a:p>
            <a:pPr algn="ctr">
              <a:spcAft>
                <a:spcPts val="0"/>
              </a:spcAft>
            </a:pPr>
            <a:r>
              <a:rPr lang="es-MX" sz="2400" b="1" u="sng"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Modalidades </a:t>
            </a:r>
            <a:r>
              <a:rPr lang="es-MX" sz="2400" b="1" u="sng" dirty="0" smtClean="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de Ejecución de Proyectos de Inversión Pública</a:t>
            </a:r>
            <a:endParaRPr lang="es-PE" sz="2400" dirty="0">
              <a:solidFill>
                <a:schemeClr val="accent1">
                  <a:lumMod val="50000"/>
                </a:schemeClr>
              </a:solidFill>
              <a:effectLst/>
              <a:latin typeface="Times New Roman" panose="02020603050405020304" pitchFamily="18" charset="0"/>
              <a:ea typeface="Times New Roman" panose="02020603050405020304" pitchFamily="18" charset="0"/>
            </a:endParaRPr>
          </a:p>
        </p:txBody>
      </p:sp>
      <p:sp>
        <p:nvSpPr>
          <p:cNvPr id="6" name="CuadroTexto 5"/>
          <p:cNvSpPr txBox="1"/>
          <p:nvPr/>
        </p:nvSpPr>
        <p:spPr>
          <a:xfrm>
            <a:off x="3868294" y="1065865"/>
            <a:ext cx="4528456" cy="584775"/>
          </a:xfrm>
          <a:prstGeom prst="rect">
            <a:avLst/>
          </a:prstGeom>
          <a:noFill/>
        </p:spPr>
        <p:txBody>
          <a:bodyPr wrap="square" rtlCol="0">
            <a:spAutoFit/>
          </a:bodyPr>
          <a:lstStyle/>
          <a:p>
            <a:pPr algn="ctr"/>
            <a:r>
              <a:rPr lang="es-PE" sz="1600" dirty="0" smtClean="0">
                <a:solidFill>
                  <a:schemeClr val="accent1">
                    <a:lumMod val="50000"/>
                  </a:schemeClr>
                </a:solidFill>
              </a:rPr>
              <a:t> </a:t>
            </a:r>
            <a:r>
              <a:rPr lang="es-PE" sz="1600" b="1" dirty="0">
                <a:solidFill>
                  <a:schemeClr val="accent1">
                    <a:lumMod val="50000"/>
                  </a:schemeClr>
                </a:solidFill>
              </a:rPr>
              <a:t>DECRETO SUPREMO Nº </a:t>
            </a:r>
            <a:r>
              <a:rPr lang="es-PE" sz="1600" b="1" dirty="0" smtClean="0">
                <a:solidFill>
                  <a:schemeClr val="accent1">
                    <a:lumMod val="50000"/>
                  </a:schemeClr>
                </a:solidFill>
              </a:rPr>
              <a:t>127-2014-EF Art. 4° segundo párrafo</a:t>
            </a:r>
            <a:endParaRPr lang="es-PE" sz="1600" dirty="0">
              <a:solidFill>
                <a:schemeClr val="accent1">
                  <a:lumMod val="50000"/>
                </a:schemeClr>
              </a:solidFill>
            </a:endParaRPr>
          </a:p>
        </p:txBody>
      </p:sp>
      <p:pic>
        <p:nvPicPr>
          <p:cNvPr id="7" name="Imagen 6"/>
          <p:cNvPicPr>
            <a:picLocks noChangeAspect="1"/>
          </p:cNvPicPr>
          <p:nvPr/>
        </p:nvPicPr>
        <p:blipFill rotWithShape="1">
          <a:blip r:embed="rId7"/>
          <a:srcRect l="59237" t="56392" r="35334" b="30571"/>
          <a:stretch/>
        </p:blipFill>
        <p:spPr>
          <a:xfrm>
            <a:off x="0" y="58057"/>
            <a:ext cx="1813302" cy="2449546"/>
          </a:xfrm>
          <a:prstGeom prst="rect">
            <a:avLst/>
          </a:prstGeom>
        </p:spPr>
      </p:pic>
    </p:spTree>
    <p:extLst>
      <p:ext uri="{BB962C8B-B14F-4D97-AF65-F5344CB8AC3E}">
        <p14:creationId xmlns:p14="http://schemas.microsoft.com/office/powerpoint/2010/main" val="1113717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5"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2000" fill="hold"/>
                                        <p:tgtEl>
                                          <p:spTgt spid="5"/>
                                        </p:tgtEl>
                                        <p:attrNameLst>
                                          <p:attrName>ppt_w</p:attrName>
                                        </p:attrNameLst>
                                      </p:cBhvr>
                                      <p:tavLst>
                                        <p:tav tm="0">
                                          <p:val>
                                            <p:strVal val="#ppt_w*0.70"/>
                                          </p:val>
                                        </p:tav>
                                        <p:tav tm="100000">
                                          <p:val>
                                            <p:strVal val="#ppt_w"/>
                                          </p:val>
                                        </p:tav>
                                      </p:tavLst>
                                    </p:anim>
                                    <p:anim calcmode="lin" valueType="num">
                                      <p:cBhvr>
                                        <p:cTn id="11" dur="2000" fill="hold"/>
                                        <p:tgtEl>
                                          <p:spTgt spid="5"/>
                                        </p:tgtEl>
                                        <p:attrNameLst>
                                          <p:attrName>ppt_h</p:attrName>
                                        </p:attrNameLst>
                                      </p:cBhvr>
                                      <p:tavLst>
                                        <p:tav tm="0">
                                          <p:val>
                                            <p:strVal val="#ppt_h"/>
                                          </p:val>
                                        </p:tav>
                                        <p:tav tm="100000">
                                          <p:val>
                                            <p:strVal val="#ppt_h"/>
                                          </p:val>
                                        </p:tav>
                                      </p:tavLst>
                                    </p:anim>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rotWithShape="1">
          <a:blip r:embed="rId2"/>
          <a:srcRect l="59237" t="56392" r="35334" b="30571"/>
          <a:stretch/>
        </p:blipFill>
        <p:spPr>
          <a:xfrm>
            <a:off x="0" y="58057"/>
            <a:ext cx="1161665" cy="1569265"/>
          </a:xfrm>
          <a:prstGeom prst="rect">
            <a:avLst/>
          </a:prstGeom>
        </p:spPr>
      </p:pic>
      <p:pic>
        <p:nvPicPr>
          <p:cNvPr id="4" name="Imagen 3"/>
          <p:cNvPicPr>
            <a:picLocks noChangeAspect="1"/>
          </p:cNvPicPr>
          <p:nvPr/>
        </p:nvPicPr>
        <p:blipFill rotWithShape="1">
          <a:blip r:embed="rId3"/>
          <a:srcRect l="32381" t="24053" r="16666" b="17704"/>
          <a:stretch/>
        </p:blipFill>
        <p:spPr>
          <a:xfrm>
            <a:off x="1428999" y="818428"/>
            <a:ext cx="8799882" cy="5451743"/>
          </a:xfrm>
          <a:prstGeom prst="rect">
            <a:avLst/>
          </a:prstGeom>
        </p:spPr>
      </p:pic>
      <p:sp>
        <p:nvSpPr>
          <p:cNvPr id="5" name="Rectángulo 4"/>
          <p:cNvSpPr/>
          <p:nvPr/>
        </p:nvSpPr>
        <p:spPr>
          <a:xfrm>
            <a:off x="1372064" y="301520"/>
            <a:ext cx="1511504" cy="461665"/>
          </a:xfrm>
          <a:prstGeom prst="rect">
            <a:avLst/>
          </a:prstGeom>
          <a:noFill/>
        </p:spPr>
        <p:txBody>
          <a:bodyPr wrap="none" lIns="91440" tIns="45720" rIns="91440" bIns="45720">
            <a:spAutoFit/>
          </a:bodyPr>
          <a:lstStyle/>
          <a:p>
            <a:pPr algn="ctr">
              <a:spcAft>
                <a:spcPts val="0"/>
              </a:spcAft>
            </a:pPr>
            <a:r>
              <a:rPr lang="es-MX" sz="2400" b="1" u="sng" dirty="0" smtClean="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Base Legal</a:t>
            </a:r>
            <a:endParaRPr lang="es-PE" sz="2400" dirty="0">
              <a:solidFill>
                <a:schemeClr val="accent1">
                  <a:lumMod val="50000"/>
                </a:schemeClr>
              </a:solidFill>
              <a:effectLst/>
              <a:latin typeface="Times New Roman" panose="02020603050405020304" pitchFamily="18" charset="0"/>
              <a:ea typeface="Times New Roman" panose="02020603050405020304" pitchFamily="18" charset="0"/>
            </a:endParaRPr>
          </a:p>
        </p:txBody>
      </p:sp>
      <p:sp>
        <p:nvSpPr>
          <p:cNvPr id="6" name="CuadroTexto 5"/>
          <p:cNvSpPr txBox="1"/>
          <p:nvPr/>
        </p:nvSpPr>
        <p:spPr>
          <a:xfrm>
            <a:off x="3904343" y="4818743"/>
            <a:ext cx="5225143" cy="276999"/>
          </a:xfrm>
          <a:prstGeom prst="rect">
            <a:avLst/>
          </a:prstGeom>
          <a:noFill/>
          <a:ln>
            <a:noFill/>
          </a:ln>
        </p:spPr>
        <p:txBody>
          <a:bodyPr wrap="square" rtlCol="0">
            <a:spAutoFit/>
          </a:bodyPr>
          <a:lstStyle/>
          <a:p>
            <a:r>
              <a:rPr lang="es-PE" sz="1200" dirty="0" smtClean="0">
                <a:latin typeface="Arial" panose="020B0604020202020204" pitchFamily="34" charset="0"/>
                <a:cs typeface="Arial" panose="020B0604020202020204" pitchFamily="34" charset="0"/>
              </a:rPr>
              <a:t>Reglamento de la Ley 29230</a:t>
            </a:r>
            <a:endParaRPr lang="es-PE" sz="1200" dirty="0">
              <a:latin typeface="Arial" panose="020B0604020202020204" pitchFamily="34" charset="0"/>
              <a:cs typeface="Arial" panose="020B0604020202020204" pitchFamily="34" charset="0"/>
            </a:endParaRPr>
          </a:p>
        </p:txBody>
      </p:sp>
      <p:sp>
        <p:nvSpPr>
          <p:cNvPr id="7" name="Rectángulo redondeado 6"/>
          <p:cNvSpPr/>
          <p:nvPr/>
        </p:nvSpPr>
        <p:spPr>
          <a:xfrm>
            <a:off x="1372064" y="928914"/>
            <a:ext cx="6407593" cy="44994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8" name="Rectángulo redondeado 7"/>
          <p:cNvSpPr/>
          <p:nvPr/>
        </p:nvSpPr>
        <p:spPr>
          <a:xfrm>
            <a:off x="1372064" y="4732270"/>
            <a:ext cx="6407593" cy="44994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3427096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70"/>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Effect transition="in" filter="fade">
                                      <p:cBhvr>
                                        <p:cTn id="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43161" y="748070"/>
            <a:ext cx="8740727" cy="461665"/>
          </a:xfrm>
          <a:prstGeom prst="rect">
            <a:avLst/>
          </a:prstGeom>
          <a:noFill/>
        </p:spPr>
        <p:txBody>
          <a:bodyPr wrap="none" lIns="91440" tIns="45720" rIns="91440" bIns="45720">
            <a:spAutoFit/>
          </a:bodyPr>
          <a:lstStyle/>
          <a:p>
            <a:pPr algn="ctr">
              <a:spcAft>
                <a:spcPts val="0"/>
              </a:spcAft>
            </a:pPr>
            <a:r>
              <a:rPr lang="es-MX" sz="2400" b="1" u="sng" dirty="0" smtClean="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¿Quiénes pueden acceder a esta forma de ejecución de proyectos? </a:t>
            </a:r>
            <a:endParaRPr lang="es-PE" sz="2400" dirty="0">
              <a:solidFill>
                <a:schemeClr val="accent1">
                  <a:lumMod val="50000"/>
                </a:schemeClr>
              </a:solidFill>
              <a:effectLst/>
              <a:latin typeface="Times New Roman" panose="02020603050405020304" pitchFamily="18" charset="0"/>
              <a:ea typeface="Times New Roman" panose="02020603050405020304" pitchFamily="18" charset="0"/>
            </a:endParaRPr>
          </a:p>
        </p:txBody>
      </p:sp>
      <p:sp>
        <p:nvSpPr>
          <p:cNvPr id="5" name="Rectángulo redondeado 4"/>
          <p:cNvSpPr/>
          <p:nvPr/>
        </p:nvSpPr>
        <p:spPr>
          <a:xfrm>
            <a:off x="972458" y="1994901"/>
            <a:ext cx="3352800" cy="101599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2000" b="1" dirty="0" smtClean="0">
                <a:solidFill>
                  <a:srgbClr val="00B050"/>
                </a:solidFill>
              </a:rPr>
              <a:t>Gobiernos </a:t>
            </a:r>
            <a:r>
              <a:rPr lang="es-PE" sz="2000" b="1" dirty="0" err="1" smtClean="0">
                <a:solidFill>
                  <a:srgbClr val="00B050"/>
                </a:solidFill>
              </a:rPr>
              <a:t>Subnacionales</a:t>
            </a:r>
            <a:endParaRPr lang="es-PE" sz="2000" b="1" dirty="0" smtClean="0">
              <a:solidFill>
                <a:srgbClr val="00B050"/>
              </a:solidFill>
            </a:endParaRPr>
          </a:p>
          <a:p>
            <a:pPr algn="ctr"/>
            <a:r>
              <a:rPr lang="es-PE" sz="2000" b="1" dirty="0" smtClean="0">
                <a:solidFill>
                  <a:srgbClr val="00B050"/>
                </a:solidFill>
              </a:rPr>
              <a:t>Universidades Públicas</a:t>
            </a:r>
            <a:endParaRPr lang="es-PE" sz="2000" b="1" dirty="0">
              <a:solidFill>
                <a:srgbClr val="00B050"/>
              </a:solidFill>
            </a:endParaRPr>
          </a:p>
        </p:txBody>
      </p:sp>
      <p:sp>
        <p:nvSpPr>
          <p:cNvPr id="6" name="Rectángulo redondeado 5"/>
          <p:cNvSpPr/>
          <p:nvPr/>
        </p:nvSpPr>
        <p:spPr>
          <a:xfrm>
            <a:off x="972458" y="3918858"/>
            <a:ext cx="3352800" cy="101599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2000" b="1" dirty="0" smtClean="0">
                <a:solidFill>
                  <a:srgbClr val="00B050"/>
                </a:solidFill>
              </a:rPr>
              <a:t>Gobiernos Nacional</a:t>
            </a:r>
            <a:endParaRPr lang="es-PE" sz="2000" b="1" dirty="0">
              <a:solidFill>
                <a:srgbClr val="00B050"/>
              </a:solidFill>
            </a:endParaRPr>
          </a:p>
        </p:txBody>
      </p:sp>
      <p:sp>
        <p:nvSpPr>
          <p:cNvPr id="7" name="Rectángulo redondeado 6"/>
          <p:cNvSpPr/>
          <p:nvPr/>
        </p:nvSpPr>
        <p:spPr>
          <a:xfrm>
            <a:off x="8087040" y="3439887"/>
            <a:ext cx="2075543" cy="4789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smtClean="0"/>
              <a:t>Salud</a:t>
            </a:r>
            <a:endParaRPr lang="es-PE" dirty="0"/>
          </a:p>
        </p:txBody>
      </p:sp>
      <p:sp>
        <p:nvSpPr>
          <p:cNvPr id="8" name="Rectángulo redondeado 7"/>
          <p:cNvSpPr/>
          <p:nvPr/>
        </p:nvSpPr>
        <p:spPr>
          <a:xfrm>
            <a:off x="7550011" y="3824514"/>
            <a:ext cx="2075543" cy="4789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smtClean="0"/>
              <a:t>Educación</a:t>
            </a:r>
            <a:endParaRPr lang="es-PE" dirty="0"/>
          </a:p>
        </p:txBody>
      </p:sp>
      <p:sp>
        <p:nvSpPr>
          <p:cNvPr id="9" name="Rectángulo redondeado 8"/>
          <p:cNvSpPr/>
          <p:nvPr/>
        </p:nvSpPr>
        <p:spPr>
          <a:xfrm>
            <a:off x="7199084" y="4165599"/>
            <a:ext cx="2075543" cy="4789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smtClean="0"/>
              <a:t>Turismo</a:t>
            </a:r>
            <a:endParaRPr lang="es-PE" dirty="0"/>
          </a:p>
        </p:txBody>
      </p:sp>
      <p:sp>
        <p:nvSpPr>
          <p:cNvPr id="10" name="Rectángulo redondeado 9"/>
          <p:cNvSpPr/>
          <p:nvPr/>
        </p:nvSpPr>
        <p:spPr>
          <a:xfrm>
            <a:off x="7506470" y="4564742"/>
            <a:ext cx="2075543" cy="4789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smtClean="0"/>
              <a:t>Agropecuaria</a:t>
            </a:r>
            <a:endParaRPr lang="es-PE" dirty="0"/>
          </a:p>
        </p:txBody>
      </p:sp>
      <p:sp>
        <p:nvSpPr>
          <p:cNvPr id="11" name="Rectángulo redondeado 10"/>
          <p:cNvSpPr/>
          <p:nvPr/>
        </p:nvSpPr>
        <p:spPr>
          <a:xfrm>
            <a:off x="8087041" y="4934856"/>
            <a:ext cx="2075543" cy="4789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smtClean="0"/>
              <a:t>Orden Público</a:t>
            </a:r>
            <a:endParaRPr lang="es-PE" dirty="0"/>
          </a:p>
        </p:txBody>
      </p:sp>
      <p:sp>
        <p:nvSpPr>
          <p:cNvPr id="12" name="Rectángulo redondeado 11"/>
          <p:cNvSpPr/>
          <p:nvPr/>
        </p:nvSpPr>
        <p:spPr>
          <a:xfrm>
            <a:off x="8856298" y="5261428"/>
            <a:ext cx="2075543" cy="4789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smtClean="0"/>
              <a:t>Seguridad</a:t>
            </a:r>
            <a:endParaRPr lang="es-PE" dirty="0"/>
          </a:p>
        </p:txBody>
      </p:sp>
      <p:sp>
        <p:nvSpPr>
          <p:cNvPr id="13" name="Flecha derecha 12"/>
          <p:cNvSpPr/>
          <p:nvPr/>
        </p:nvSpPr>
        <p:spPr>
          <a:xfrm>
            <a:off x="5164996" y="3849913"/>
            <a:ext cx="1497059" cy="119380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smtClean="0"/>
              <a:t>En las funciones de:</a:t>
            </a:r>
            <a:endParaRPr lang="es-PE" sz="1400" b="1" dirty="0"/>
          </a:p>
        </p:txBody>
      </p:sp>
      <p:pic>
        <p:nvPicPr>
          <p:cNvPr id="14" name="Imagen 13"/>
          <p:cNvPicPr>
            <a:picLocks noChangeAspect="1"/>
          </p:cNvPicPr>
          <p:nvPr/>
        </p:nvPicPr>
        <p:blipFill rotWithShape="1">
          <a:blip r:embed="rId2"/>
          <a:srcRect l="59237" t="56392" r="35334" b="30571"/>
          <a:stretch/>
        </p:blipFill>
        <p:spPr>
          <a:xfrm>
            <a:off x="0" y="58057"/>
            <a:ext cx="1428999" cy="1930400"/>
          </a:xfrm>
          <a:prstGeom prst="rect">
            <a:avLst/>
          </a:prstGeom>
        </p:spPr>
      </p:pic>
    </p:spTree>
    <p:extLst>
      <p:ext uri="{BB962C8B-B14F-4D97-AF65-F5344CB8AC3E}">
        <p14:creationId xmlns:p14="http://schemas.microsoft.com/office/powerpoint/2010/main" val="1945496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7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redondeado 4"/>
          <p:cNvSpPr/>
          <p:nvPr/>
        </p:nvSpPr>
        <p:spPr>
          <a:xfrm>
            <a:off x="1132114" y="1988458"/>
            <a:ext cx="2467427" cy="152399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2000" b="1" dirty="0" smtClean="0">
                <a:solidFill>
                  <a:srgbClr val="00B050"/>
                </a:solidFill>
              </a:rPr>
              <a:t>Gobiernos: Nacional/Regional/Local Universidades Públicas</a:t>
            </a:r>
            <a:endParaRPr lang="es-PE" sz="2000" b="1" dirty="0">
              <a:solidFill>
                <a:srgbClr val="00B050"/>
              </a:solidFill>
            </a:endParaRPr>
          </a:p>
        </p:txBody>
      </p:sp>
      <p:sp>
        <p:nvSpPr>
          <p:cNvPr id="6" name="CuadroTexto 5"/>
          <p:cNvSpPr txBox="1"/>
          <p:nvPr/>
        </p:nvSpPr>
        <p:spPr>
          <a:xfrm>
            <a:off x="986970" y="3686629"/>
            <a:ext cx="2612571" cy="1200329"/>
          </a:xfrm>
          <a:prstGeom prst="rect">
            <a:avLst/>
          </a:prstGeom>
          <a:noFill/>
        </p:spPr>
        <p:txBody>
          <a:bodyPr wrap="square" rtlCol="0">
            <a:spAutoFit/>
          </a:bodyPr>
          <a:lstStyle/>
          <a:p>
            <a:pPr marL="285750" indent="-285750" algn="just">
              <a:buFont typeface="Arial" panose="020B0604020202020204" pitchFamily="34" charset="0"/>
              <a:buChar char="•"/>
            </a:pPr>
            <a:r>
              <a:rPr lang="es-PE" dirty="0" smtClean="0"/>
              <a:t>Desean ejecutar con eficiencia y rapidez, obras que beneficien a la población.</a:t>
            </a:r>
            <a:endParaRPr lang="es-PE" dirty="0"/>
          </a:p>
        </p:txBody>
      </p:sp>
      <p:sp>
        <p:nvSpPr>
          <p:cNvPr id="7" name="Rectángulo redondeado 6"/>
          <p:cNvSpPr/>
          <p:nvPr/>
        </p:nvSpPr>
        <p:spPr>
          <a:xfrm>
            <a:off x="8131626" y="1988457"/>
            <a:ext cx="2467427" cy="1523999"/>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2400" b="1" dirty="0" smtClean="0">
                <a:solidFill>
                  <a:srgbClr val="00B050"/>
                </a:solidFill>
              </a:rPr>
              <a:t>Empresas</a:t>
            </a:r>
            <a:endParaRPr lang="es-PE" sz="2400" b="1" dirty="0">
              <a:solidFill>
                <a:srgbClr val="00B050"/>
              </a:solidFill>
            </a:endParaRPr>
          </a:p>
        </p:txBody>
      </p:sp>
      <p:sp>
        <p:nvSpPr>
          <p:cNvPr id="8" name="CuadroTexto 7"/>
          <p:cNvSpPr txBox="1"/>
          <p:nvPr/>
        </p:nvSpPr>
        <p:spPr>
          <a:xfrm>
            <a:off x="7881253" y="3686629"/>
            <a:ext cx="2968171" cy="923330"/>
          </a:xfrm>
          <a:prstGeom prst="rect">
            <a:avLst/>
          </a:prstGeom>
          <a:noFill/>
        </p:spPr>
        <p:txBody>
          <a:bodyPr wrap="square" rtlCol="0">
            <a:spAutoFit/>
          </a:bodyPr>
          <a:lstStyle/>
          <a:p>
            <a:pPr marL="285750" indent="-285750" algn="just">
              <a:buFont typeface="Arial" panose="020B0604020202020204" pitchFamily="34" charset="0"/>
              <a:buChar char="•"/>
            </a:pPr>
            <a:r>
              <a:rPr lang="es-PE" dirty="0" smtClean="0"/>
              <a:t>Quieren contribuir con su comunidad, ligando su nombre en el proyecto.</a:t>
            </a:r>
            <a:endParaRPr lang="es-PE"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1543" y="1456733"/>
            <a:ext cx="3153226" cy="3153226"/>
          </a:xfrm>
          <a:prstGeom prst="rect">
            <a:avLst/>
          </a:prstGeom>
        </p:spPr>
      </p:pic>
      <p:pic>
        <p:nvPicPr>
          <p:cNvPr id="10" name="Imagen 9"/>
          <p:cNvPicPr>
            <a:picLocks noChangeAspect="1"/>
          </p:cNvPicPr>
          <p:nvPr/>
        </p:nvPicPr>
        <p:blipFill rotWithShape="1">
          <a:blip r:embed="rId3"/>
          <a:srcRect l="21057" t="23716" r="70221" b="72220"/>
          <a:stretch/>
        </p:blipFill>
        <p:spPr>
          <a:xfrm>
            <a:off x="4904009" y="2757573"/>
            <a:ext cx="2068293" cy="551545"/>
          </a:xfrm>
          <a:prstGeom prst="rect">
            <a:avLst/>
          </a:prstGeom>
          <a:effectLst>
            <a:outerShdw blurRad="76200" dir="18900000" sy="23000" kx="-1200000" algn="bl" rotWithShape="0">
              <a:prstClr val="black">
                <a:alpha val="20000"/>
              </a:prstClr>
            </a:outerShdw>
          </a:effectLst>
        </p:spPr>
      </p:pic>
      <p:sp>
        <p:nvSpPr>
          <p:cNvPr id="11" name="CuadroTexto 10"/>
          <p:cNvSpPr txBox="1"/>
          <p:nvPr/>
        </p:nvSpPr>
        <p:spPr>
          <a:xfrm>
            <a:off x="4454069" y="4798714"/>
            <a:ext cx="2968171" cy="923330"/>
          </a:xfrm>
          <a:prstGeom prst="rect">
            <a:avLst/>
          </a:prstGeom>
          <a:noFill/>
        </p:spPr>
        <p:txBody>
          <a:bodyPr wrap="square" rtlCol="0">
            <a:spAutoFit/>
          </a:bodyPr>
          <a:lstStyle/>
          <a:p>
            <a:pPr marL="285750" indent="-285750" algn="just">
              <a:buFont typeface="Arial" panose="020B0604020202020204" pitchFamily="34" charset="0"/>
              <a:buChar char="•"/>
            </a:pPr>
            <a:r>
              <a:rPr lang="es-PE" dirty="0" smtClean="0"/>
              <a:t>Articula, facilita y brinda asesoría técnica a estos dos protagonistas.</a:t>
            </a:r>
            <a:endParaRPr lang="es-PE" dirty="0"/>
          </a:p>
        </p:txBody>
      </p:sp>
      <p:pic>
        <p:nvPicPr>
          <p:cNvPr id="12" name="Imagen 11"/>
          <p:cNvPicPr>
            <a:picLocks noChangeAspect="1"/>
          </p:cNvPicPr>
          <p:nvPr/>
        </p:nvPicPr>
        <p:blipFill rotWithShape="1">
          <a:blip r:embed="rId4"/>
          <a:srcRect l="59237" t="56392" r="35334" b="30571"/>
          <a:stretch/>
        </p:blipFill>
        <p:spPr>
          <a:xfrm>
            <a:off x="0" y="58057"/>
            <a:ext cx="1428999" cy="1930400"/>
          </a:xfrm>
          <a:prstGeom prst="rect">
            <a:avLst/>
          </a:prstGeom>
        </p:spPr>
      </p:pic>
    </p:spTree>
    <p:extLst>
      <p:ext uri="{BB962C8B-B14F-4D97-AF65-F5344CB8AC3E}">
        <p14:creationId xmlns:p14="http://schemas.microsoft.com/office/powerpoint/2010/main" val="37374500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a:srcRect l="59237" t="56392" r="35334" b="30571"/>
          <a:stretch/>
        </p:blipFill>
        <p:spPr>
          <a:xfrm>
            <a:off x="1" y="58057"/>
            <a:ext cx="1170236" cy="1580843"/>
          </a:xfrm>
          <a:prstGeom prst="rect">
            <a:avLst/>
          </a:prstGeom>
        </p:spPr>
      </p:pic>
      <p:sp>
        <p:nvSpPr>
          <p:cNvPr id="4" name="Rectángulo 3"/>
          <p:cNvSpPr/>
          <p:nvPr/>
        </p:nvSpPr>
        <p:spPr>
          <a:xfrm>
            <a:off x="1051357" y="1116907"/>
            <a:ext cx="3432927" cy="461665"/>
          </a:xfrm>
          <a:prstGeom prst="rect">
            <a:avLst/>
          </a:prstGeom>
          <a:noFill/>
        </p:spPr>
        <p:txBody>
          <a:bodyPr wrap="none" lIns="91440" tIns="45720" rIns="91440" bIns="45720">
            <a:spAutoFit/>
          </a:bodyPr>
          <a:lstStyle/>
          <a:p>
            <a:pPr algn="ctr">
              <a:spcAft>
                <a:spcPts val="0"/>
              </a:spcAft>
            </a:pPr>
            <a:r>
              <a:rPr lang="es-MX" sz="2400" b="1" u="sng" dirty="0" smtClean="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Beneficios para el Estado </a:t>
            </a:r>
            <a:endParaRPr lang="es-PE" sz="2400" dirty="0">
              <a:solidFill>
                <a:schemeClr val="accent1">
                  <a:lumMod val="50000"/>
                </a:schemeClr>
              </a:solidFill>
              <a:effectLst/>
              <a:latin typeface="Times New Roman" panose="02020603050405020304" pitchFamily="18" charset="0"/>
              <a:ea typeface="Times New Roman" panose="02020603050405020304" pitchFamily="18" charset="0"/>
            </a:endParaRPr>
          </a:p>
        </p:txBody>
      </p:sp>
      <p:sp>
        <p:nvSpPr>
          <p:cNvPr id="5" name="CuadroTexto 4"/>
          <p:cNvSpPr txBox="1"/>
          <p:nvPr/>
        </p:nvSpPr>
        <p:spPr>
          <a:xfrm>
            <a:off x="1170237" y="1805870"/>
            <a:ext cx="10145485" cy="2308324"/>
          </a:xfrm>
          <a:prstGeom prst="rect">
            <a:avLst/>
          </a:prstGeom>
          <a:noFill/>
        </p:spPr>
        <p:txBody>
          <a:bodyPr wrap="square" rtlCol="0">
            <a:spAutoFit/>
          </a:bodyPr>
          <a:lstStyle/>
          <a:p>
            <a:pPr marL="342900" lvl="0" indent="-342900" algn="just">
              <a:buFont typeface="+mj-lt"/>
              <a:buAutoNum type="arabicPeriod"/>
            </a:pPr>
            <a:r>
              <a:rPr lang="es-PE" dirty="0"/>
              <a:t>Se facilita todo el proceso de contratación y ejecución de la obra, al ser ejecutada por el sector privado. En el Estado estos procesos o trámites son engorrosos (impugnaciones, etc.)</a:t>
            </a:r>
          </a:p>
          <a:p>
            <a:pPr marL="342900" lvl="0" indent="-342900">
              <a:buFont typeface="+mj-lt"/>
              <a:buAutoNum type="arabicPeriod"/>
            </a:pPr>
            <a:r>
              <a:rPr lang="es-PE" dirty="0"/>
              <a:t>Se acelera la ejecución de las obras</a:t>
            </a:r>
          </a:p>
          <a:p>
            <a:pPr marL="342900" lvl="0" indent="-342900">
              <a:buFont typeface="+mj-lt"/>
              <a:buAutoNum type="arabicPeriod"/>
            </a:pPr>
            <a:r>
              <a:rPr lang="es-PE" dirty="0"/>
              <a:t>La obra es de buena calidad, </a:t>
            </a:r>
            <a:r>
              <a:rPr lang="es-PE" dirty="0" smtClean="0"/>
              <a:t>(a </a:t>
            </a:r>
            <a:r>
              <a:rPr lang="es-PE" dirty="0"/>
              <a:t>la empresa le interesa que sea la mejor obra, ya que está en juego su </a:t>
            </a:r>
            <a:r>
              <a:rPr lang="es-PE" dirty="0" smtClean="0"/>
              <a:t>nombre).</a:t>
            </a:r>
            <a:endParaRPr lang="es-PE" dirty="0"/>
          </a:p>
          <a:p>
            <a:pPr marL="342900" indent="-342900" algn="just">
              <a:buFont typeface="+mj-lt"/>
              <a:buAutoNum type="arabicPeriod"/>
            </a:pPr>
            <a:r>
              <a:rPr lang="es-PE" dirty="0" smtClean="0"/>
              <a:t>Las entidades públicas pagan este financiamiento sin intereses, a cuenta de sus “recursos determinados” para el Gobierno </a:t>
            </a:r>
            <a:r>
              <a:rPr lang="es-PE" dirty="0" err="1" smtClean="0"/>
              <a:t>Subnacional</a:t>
            </a:r>
            <a:r>
              <a:rPr lang="es-PE" dirty="0" smtClean="0"/>
              <a:t> o “recursos ordinarios” para el Gobierno Nacional, hasta diez años después de culminada la obra.</a:t>
            </a:r>
            <a:endParaRPr lang="es-PE" dirty="0"/>
          </a:p>
        </p:txBody>
      </p:sp>
      <p:sp>
        <p:nvSpPr>
          <p:cNvPr id="6" name="Rectángulo 5"/>
          <p:cNvSpPr/>
          <p:nvPr/>
        </p:nvSpPr>
        <p:spPr>
          <a:xfrm>
            <a:off x="1170236" y="4575807"/>
            <a:ext cx="3478196" cy="461665"/>
          </a:xfrm>
          <a:prstGeom prst="rect">
            <a:avLst/>
          </a:prstGeom>
          <a:noFill/>
        </p:spPr>
        <p:txBody>
          <a:bodyPr wrap="none" lIns="91440" tIns="45720" rIns="91440" bIns="45720">
            <a:spAutoFit/>
          </a:bodyPr>
          <a:lstStyle/>
          <a:p>
            <a:pPr algn="ctr">
              <a:spcAft>
                <a:spcPts val="0"/>
              </a:spcAft>
            </a:pPr>
            <a:r>
              <a:rPr lang="es-MX" sz="2400" b="1" u="sng" dirty="0" smtClean="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Beneficios para el Privado</a:t>
            </a:r>
            <a:endParaRPr lang="es-PE" sz="2400" dirty="0">
              <a:solidFill>
                <a:schemeClr val="accent1">
                  <a:lumMod val="50000"/>
                </a:schemeClr>
              </a:solidFill>
              <a:effectLst/>
              <a:latin typeface="Times New Roman" panose="02020603050405020304" pitchFamily="18" charset="0"/>
              <a:ea typeface="Times New Roman" panose="02020603050405020304" pitchFamily="18" charset="0"/>
            </a:endParaRPr>
          </a:p>
        </p:txBody>
      </p:sp>
      <p:sp>
        <p:nvSpPr>
          <p:cNvPr id="7" name="CuadroTexto 6"/>
          <p:cNvSpPr txBox="1"/>
          <p:nvPr/>
        </p:nvSpPr>
        <p:spPr>
          <a:xfrm>
            <a:off x="1170236" y="5158103"/>
            <a:ext cx="10145485" cy="646331"/>
          </a:xfrm>
          <a:prstGeom prst="rect">
            <a:avLst/>
          </a:prstGeom>
          <a:noFill/>
        </p:spPr>
        <p:txBody>
          <a:bodyPr wrap="square" rtlCol="0">
            <a:spAutoFit/>
          </a:bodyPr>
          <a:lstStyle/>
          <a:p>
            <a:pPr lvl="0" algn="just"/>
            <a:r>
              <a:rPr lang="es-PE" dirty="0" smtClean="0"/>
              <a:t>Adelantan el pago del impuesto a la renta, concretando los proyectos priorizados por los gobiernos nacional, regional y local, mejorando su imagen ante la sociedad.</a:t>
            </a:r>
            <a:endParaRPr lang="es-PE" dirty="0"/>
          </a:p>
        </p:txBody>
      </p:sp>
    </p:spTree>
    <p:extLst>
      <p:ext uri="{BB962C8B-B14F-4D97-AF65-F5344CB8AC3E}">
        <p14:creationId xmlns:p14="http://schemas.microsoft.com/office/powerpoint/2010/main" val="4031108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7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Effect transition="in" filter="fade">
                                      <p:cBhvr>
                                        <p:cTn id="9" dur="2000"/>
                                        <p:tgtEl>
                                          <p:spTgt spid="4"/>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strVal val="#ppt_w*0.70"/>
                                          </p:val>
                                        </p:tav>
                                        <p:tav tm="100000">
                                          <p:val>
                                            <p:strVal val="#ppt_w"/>
                                          </p:val>
                                        </p:tav>
                                      </p:tavLst>
                                    </p:anim>
                                    <p:anim calcmode="lin" valueType="num">
                                      <p:cBhvr>
                                        <p:cTn id="13" dur="2000" fill="hold"/>
                                        <p:tgtEl>
                                          <p:spTgt spid="6"/>
                                        </p:tgtEl>
                                        <p:attrNameLst>
                                          <p:attrName>ppt_h</p:attrName>
                                        </p:attrNameLst>
                                      </p:cBhvr>
                                      <p:tavLst>
                                        <p:tav tm="0">
                                          <p:val>
                                            <p:strVal val="#ppt_h"/>
                                          </p:val>
                                        </p:tav>
                                        <p:tav tm="100000">
                                          <p:val>
                                            <p:strVal val="#ppt_h"/>
                                          </p:val>
                                        </p:tav>
                                      </p:tavLst>
                                    </p:anim>
                                    <p:animEffect transition="in" filter="fade">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rotWithShape="1">
          <a:blip r:embed="rId2"/>
          <a:srcRect l="59237" t="56392" r="35334" b="30571"/>
          <a:stretch/>
        </p:blipFill>
        <p:spPr>
          <a:xfrm>
            <a:off x="0" y="0"/>
            <a:ext cx="1025225" cy="1384952"/>
          </a:xfrm>
          <a:prstGeom prst="rect">
            <a:avLst/>
          </a:prstGeom>
        </p:spPr>
      </p:pic>
      <p:sp>
        <p:nvSpPr>
          <p:cNvPr id="4" name="Rectángulo 3"/>
          <p:cNvSpPr/>
          <p:nvPr/>
        </p:nvSpPr>
        <p:spPr>
          <a:xfrm>
            <a:off x="816651" y="760072"/>
            <a:ext cx="3837910" cy="461665"/>
          </a:xfrm>
          <a:prstGeom prst="rect">
            <a:avLst/>
          </a:prstGeom>
          <a:noFill/>
        </p:spPr>
        <p:txBody>
          <a:bodyPr wrap="none" lIns="91440" tIns="45720" rIns="91440" bIns="45720">
            <a:spAutoFit/>
          </a:bodyPr>
          <a:lstStyle/>
          <a:p>
            <a:pPr algn="ctr">
              <a:spcAft>
                <a:spcPts val="0"/>
              </a:spcAft>
            </a:pPr>
            <a:r>
              <a:rPr lang="es-MX" sz="2400" b="1" u="sng" dirty="0" smtClean="0">
                <a:solidFill>
                  <a:schemeClr val="accent1">
                    <a:lumMod val="50000"/>
                  </a:schemeClr>
                </a:solidFill>
                <a:latin typeface="Calibri" panose="020F0502020204030204" pitchFamily="34" charset="0"/>
                <a:ea typeface="Times New Roman" panose="02020603050405020304" pitchFamily="18" charset="0"/>
                <a:cs typeface="Times New Roman" panose="02020603050405020304" pitchFamily="18" charset="0"/>
              </a:rPr>
              <a:t>Pasos a seguir para el Estado</a:t>
            </a:r>
            <a:endParaRPr lang="es-PE" sz="2400" dirty="0">
              <a:solidFill>
                <a:schemeClr val="accent1">
                  <a:lumMod val="50000"/>
                </a:schemeClr>
              </a:solidFill>
              <a:effectLst/>
              <a:latin typeface="Times New Roman" panose="02020603050405020304" pitchFamily="18" charset="0"/>
              <a:ea typeface="Times New Roman" panose="02020603050405020304" pitchFamily="18" charset="0"/>
            </a:endParaRPr>
          </a:p>
        </p:txBody>
      </p:sp>
      <p:sp>
        <p:nvSpPr>
          <p:cNvPr id="5" name="Rectángulo 4"/>
          <p:cNvSpPr/>
          <p:nvPr/>
        </p:nvSpPr>
        <p:spPr>
          <a:xfrm>
            <a:off x="816651" y="1360083"/>
            <a:ext cx="7926852" cy="685059"/>
          </a:xfrm>
          <a:prstGeom prst="rect">
            <a:avLst/>
          </a:prstGeom>
        </p:spPr>
        <p:txBody>
          <a:bodyPr wrap="square">
            <a:spAutoFit/>
          </a:bodyPr>
          <a:lstStyle/>
          <a:p>
            <a:pPr marL="342900" lvl="0" indent="-342900" algn="just">
              <a:lnSpc>
                <a:spcPct val="107000"/>
              </a:lnSpc>
              <a:spcAft>
                <a:spcPts val="800"/>
              </a:spcAft>
              <a:buFont typeface="+mj-lt"/>
              <a:buAutoNum type="arabicPeriod"/>
            </a:pPr>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Acuerdo en sesión de consejo</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en el cual se priorizan los proyectos, se toma el acuerdo y se acuerda también la asistencia técnica de </a:t>
            </a:r>
            <a:r>
              <a:rPr lang="es-PE" dirty="0" err="1" smtClean="0">
                <a:effectLst/>
                <a:latin typeface="Calibri" panose="020F0502020204030204" pitchFamily="34" charset="0"/>
                <a:ea typeface="Calibri" panose="020F0502020204030204" pitchFamily="34" charset="0"/>
                <a:cs typeface="Times New Roman" panose="02020603050405020304" pitchFamily="18" charset="0"/>
              </a:rPr>
              <a:t>Proinversión</a:t>
            </a:r>
            <a:r>
              <a:rPr lang="es-PE"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s-PE"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6569" y="929319"/>
            <a:ext cx="2438402" cy="1416773"/>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9" name="Rectángulo 8"/>
          <p:cNvSpPr/>
          <p:nvPr/>
        </p:nvSpPr>
        <p:spPr>
          <a:xfrm>
            <a:off x="816651" y="2537480"/>
            <a:ext cx="8246166" cy="2153731"/>
          </a:xfrm>
          <a:prstGeom prst="rect">
            <a:avLst/>
          </a:prstGeom>
        </p:spPr>
        <p:txBody>
          <a:bodyPr wrap="square">
            <a:spAutoFit/>
          </a:bodyPr>
          <a:lstStyle/>
          <a:p>
            <a:pPr lvl="0" algn="just">
              <a:lnSpc>
                <a:spcPct val="107000"/>
              </a:lnSpc>
              <a:spcAft>
                <a:spcPts val="800"/>
              </a:spcAft>
            </a:pPr>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2.</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a:t>
            </a:r>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Se constituye un comité especial (CEPRI)</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el cual encargará de elaborar las bases, así </a:t>
            </a:r>
            <a:r>
              <a:rPr lang="es-PE" dirty="0">
                <a:latin typeface="Calibri" panose="020F0502020204030204" pitchFamily="34" charset="0"/>
                <a:ea typeface="Calibri" panose="020F0502020204030204" pitchFamily="34" charset="0"/>
                <a:cs typeface="Times New Roman" panose="02020603050405020304" pitchFamily="18" charset="0"/>
              </a:rPr>
              <a:t>como </a:t>
            </a:r>
            <a:r>
              <a:rPr lang="es-PE" dirty="0" smtClean="0">
                <a:latin typeface="Calibri" panose="020F0502020204030204" pitchFamily="34" charset="0"/>
                <a:ea typeface="Calibri" panose="020F0502020204030204" pitchFamily="34" charset="0"/>
                <a:cs typeface="Times New Roman" panose="02020603050405020304" pitchFamily="18" charset="0"/>
              </a:rPr>
              <a:t>buscar </a:t>
            </a:r>
            <a:r>
              <a:rPr lang="es-PE" dirty="0">
                <a:latin typeface="Calibri" panose="020F0502020204030204" pitchFamily="34" charset="0"/>
                <a:ea typeface="Calibri" panose="020F0502020204030204" pitchFamily="34" charset="0"/>
                <a:cs typeface="Times New Roman" panose="02020603050405020304" pitchFamily="18" charset="0"/>
              </a:rPr>
              <a:t>la empresa que esté interesada en participar y financiar. A diferencia de una proceso normal donde las empresas están esperando que se convoque el proyecto para presentarse</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porque los recursos van a salir del Estado, en este caso es distinto, ya que se la obra se financiará en un primer momento con dinero de la empresa, por lo tanto, no van a haber empresas que estén esperando, a la empresa se le tiene que convencer antes que participe.</a:t>
            </a:r>
          </a:p>
        </p:txBody>
      </p:sp>
      <p:sp>
        <p:nvSpPr>
          <p:cNvPr id="10" name="Rectángulo 9"/>
          <p:cNvSpPr/>
          <p:nvPr/>
        </p:nvSpPr>
        <p:spPr>
          <a:xfrm>
            <a:off x="816651" y="5100286"/>
            <a:ext cx="8246166" cy="1200329"/>
          </a:xfrm>
          <a:prstGeom prst="rect">
            <a:avLst/>
          </a:prstGeom>
        </p:spPr>
        <p:txBody>
          <a:bodyPr wrap="square">
            <a:spAutoFit/>
          </a:bodyPr>
          <a:lstStyle/>
          <a:p>
            <a:pPr algn="just"/>
            <a:r>
              <a:rPr lang="es-PE" b="1" u="sng" dirty="0" smtClean="0">
                <a:effectLst/>
                <a:latin typeface="Calibri" panose="020F0502020204030204" pitchFamily="34" charset="0"/>
                <a:ea typeface="Calibri" panose="020F0502020204030204" pitchFamily="34" charset="0"/>
                <a:cs typeface="Times New Roman" panose="02020603050405020304" pitchFamily="18" charset="0"/>
              </a:rPr>
              <a:t>3. Solicitud para la emisión del informe previo a la Contraloría</a:t>
            </a:r>
            <a:r>
              <a:rPr lang="es-PE" dirty="0" smtClean="0">
                <a:effectLst/>
                <a:latin typeface="Calibri" panose="020F0502020204030204" pitchFamily="34" charset="0"/>
                <a:ea typeface="Calibri" panose="020F0502020204030204" pitchFamily="34" charset="0"/>
                <a:cs typeface="Times New Roman" panose="02020603050405020304" pitchFamily="18" charset="0"/>
              </a:rPr>
              <a:t>. La CGR participa desde antes de que se convoque. No se puede convocar si no se cuenta con este documento. </a:t>
            </a:r>
            <a:r>
              <a:rPr lang="es-PE" dirty="0" smtClean="0">
                <a:latin typeface="Calibri" panose="020F0502020204030204" pitchFamily="34" charset="0"/>
                <a:ea typeface="Calibri" panose="020F0502020204030204" pitchFamily="34" charset="0"/>
                <a:cs typeface="Times New Roman" panose="02020603050405020304" pitchFamily="18" charset="0"/>
              </a:rPr>
              <a:t>Para el efecto s</a:t>
            </a:r>
            <a:r>
              <a:rPr lang="es-PE" dirty="0" smtClean="0">
                <a:effectLst/>
                <a:latin typeface="Calibri" panose="020F0502020204030204" pitchFamily="34" charset="0"/>
                <a:ea typeface="Calibri" panose="020F0502020204030204" pitchFamily="34" charset="0"/>
                <a:cs typeface="Times New Roman" panose="02020603050405020304" pitchFamily="18" charset="0"/>
              </a:rPr>
              <a:t>e remite las bases, informes técnicos legales, saneamiento de terrenos, etc. </a:t>
            </a:r>
            <a:endParaRPr lang="es-PE" dirty="0"/>
          </a:p>
        </p:txBody>
      </p:sp>
      <p:pic>
        <p:nvPicPr>
          <p:cNvPr id="11" name="Imagen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16569" y="4675711"/>
            <a:ext cx="2438402" cy="1797659"/>
          </a:xfrm>
          <a:prstGeom prst="rect">
            <a:avLst/>
          </a:prstGeom>
          <a:ln w="12700">
            <a:solidFill>
              <a:schemeClr val="tx1"/>
            </a:solidFill>
          </a:ln>
        </p:spPr>
      </p:pic>
      <p:pic>
        <p:nvPicPr>
          <p:cNvPr id="12" name="Imagen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62817" y="4786485"/>
            <a:ext cx="896706" cy="876432"/>
          </a:xfrm>
          <a:prstGeom prst="rect">
            <a:avLst/>
          </a:prstGeom>
        </p:spPr>
      </p:pic>
      <p:pic>
        <p:nvPicPr>
          <p:cNvPr id="2" name="Imagen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16569" y="2623013"/>
            <a:ext cx="2438402" cy="1724397"/>
          </a:xfrm>
          <a:prstGeom prst="rect">
            <a:avLst/>
          </a:prstGeom>
          <a:ln w="9525">
            <a:solidFill>
              <a:schemeClr val="tx1"/>
            </a:solidFill>
          </a:ln>
        </p:spPr>
      </p:pic>
    </p:spTree>
    <p:extLst>
      <p:ext uri="{BB962C8B-B14F-4D97-AF65-F5344CB8AC3E}">
        <p14:creationId xmlns:p14="http://schemas.microsoft.com/office/powerpoint/2010/main" val="807858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7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361</TotalTime>
  <Words>2041</Words>
  <Application>Microsoft Office PowerPoint</Application>
  <PresentationFormat>Panorámica</PresentationFormat>
  <Paragraphs>344</Paragraphs>
  <Slides>27</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Vínculos</vt:lpstr>
      </vt:variant>
      <vt:variant>
        <vt:i4>1</vt:i4>
      </vt:variant>
      <vt:variant>
        <vt:lpstr>Títulos de diapositiva</vt:lpstr>
      </vt:variant>
      <vt:variant>
        <vt:i4>27</vt:i4>
      </vt:variant>
    </vt:vector>
  </HeadingPairs>
  <TitlesOfParts>
    <vt:vector size="34" baseType="lpstr">
      <vt:lpstr>Arial</vt:lpstr>
      <vt:lpstr>Bree Peru Lt</vt:lpstr>
      <vt:lpstr>Calibri</vt:lpstr>
      <vt:lpstr>Calibri Light</vt:lpstr>
      <vt:lpstr>Times New Roman</vt:lpstr>
      <vt:lpstr>Tema de Office</vt:lpstr>
      <vt:lpstr>C:\Users\Luis\Desktop\Libro1!Hoja1!F1C1:F20C3</vt:lpstr>
      <vt:lpstr>Presentación de PowerPoint</vt:lpstr>
      <vt:lpstr>Brecha de infraestructura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Ventura Abarca, Eduardo</dc:creator>
  <cp:lastModifiedBy>Orihuela Rojas, Manolo</cp:lastModifiedBy>
  <cp:revision>55</cp:revision>
  <dcterms:created xsi:type="dcterms:W3CDTF">2015-07-10T15:14:29Z</dcterms:created>
  <dcterms:modified xsi:type="dcterms:W3CDTF">2015-07-13T19:44:09Z</dcterms:modified>
</cp:coreProperties>
</file>