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98" r:id="rId2"/>
  </p:sldMasterIdLst>
  <p:notesMasterIdLst>
    <p:notesMasterId r:id="rId64"/>
  </p:notesMasterIdLst>
  <p:handoutMasterIdLst>
    <p:handoutMasterId r:id="rId65"/>
  </p:handoutMasterIdLst>
  <p:sldIdLst>
    <p:sldId id="256" r:id="rId3"/>
    <p:sldId id="264" r:id="rId4"/>
    <p:sldId id="374" r:id="rId5"/>
    <p:sldId id="336" r:id="rId6"/>
    <p:sldId id="319" r:id="rId7"/>
    <p:sldId id="342" r:id="rId8"/>
    <p:sldId id="343" r:id="rId9"/>
    <p:sldId id="345" r:id="rId10"/>
    <p:sldId id="344" r:id="rId11"/>
    <p:sldId id="346" r:id="rId12"/>
    <p:sldId id="347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67" r:id="rId21"/>
    <p:sldId id="368" r:id="rId22"/>
    <p:sldId id="369" r:id="rId23"/>
    <p:sldId id="370" r:id="rId24"/>
    <p:sldId id="397" r:id="rId25"/>
    <p:sldId id="348" r:id="rId26"/>
    <p:sldId id="395" r:id="rId27"/>
    <p:sldId id="349" r:id="rId28"/>
    <p:sldId id="350" r:id="rId29"/>
    <p:sldId id="351" r:id="rId30"/>
    <p:sldId id="352" r:id="rId31"/>
    <p:sldId id="353" r:id="rId32"/>
    <p:sldId id="391" r:id="rId33"/>
    <p:sldId id="371" r:id="rId34"/>
    <p:sldId id="354" r:id="rId35"/>
    <p:sldId id="394" r:id="rId36"/>
    <p:sldId id="372" r:id="rId37"/>
    <p:sldId id="355" r:id="rId38"/>
    <p:sldId id="373" r:id="rId39"/>
    <p:sldId id="356" r:id="rId40"/>
    <p:sldId id="357" r:id="rId41"/>
    <p:sldId id="358" r:id="rId42"/>
    <p:sldId id="359" r:id="rId43"/>
    <p:sldId id="360" r:id="rId44"/>
    <p:sldId id="379" r:id="rId45"/>
    <p:sldId id="380" r:id="rId46"/>
    <p:sldId id="381" r:id="rId47"/>
    <p:sldId id="382" r:id="rId48"/>
    <p:sldId id="383" r:id="rId49"/>
    <p:sldId id="361" r:id="rId50"/>
    <p:sldId id="396" r:id="rId51"/>
    <p:sldId id="362" r:id="rId52"/>
    <p:sldId id="363" r:id="rId53"/>
    <p:sldId id="364" r:id="rId54"/>
    <p:sldId id="377" r:id="rId55"/>
    <p:sldId id="392" r:id="rId56"/>
    <p:sldId id="378" r:id="rId57"/>
    <p:sldId id="393" r:id="rId58"/>
    <p:sldId id="375" r:id="rId59"/>
    <p:sldId id="376" r:id="rId60"/>
    <p:sldId id="365" r:id="rId61"/>
    <p:sldId id="366" r:id="rId62"/>
    <p:sldId id="316" r:id="rId63"/>
  </p:sldIdLst>
  <p:sldSz cx="9144000" cy="6858000" type="screen4x3"/>
  <p:notesSz cx="6735763" cy="9866313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qAfFmUoBgQ4HX/zmCC8Ow==" hashData="ovSH3AW8BGHqh0mIT60wqg3GXi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599" autoAdjust="0"/>
  </p:normalViewPr>
  <p:slideViewPr>
    <p:cSldViewPr>
      <p:cViewPr>
        <p:scale>
          <a:sx n="80" d="100"/>
          <a:sy n="80" d="100"/>
        </p:scale>
        <p:origin x="-119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83171-3EDE-45E9-977D-0B1E0EB86A8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C36F1-1D28-4003-B872-F8205C95805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8212F-B823-4377-9C4E-D837CF5F58F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FF853-A8A2-4D17-A8AB-2B424BD1BC39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Conector recto"/>
          <p:cNvCxnSpPr/>
          <p:nvPr userDrawn="1"/>
        </p:nvCxnSpPr>
        <p:spPr bwMode="auto">
          <a:xfrm>
            <a:off x="714348" y="6215082"/>
            <a:ext cx="785818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2 Conector recto"/>
          <p:cNvCxnSpPr/>
          <p:nvPr userDrawn="1"/>
        </p:nvCxnSpPr>
        <p:spPr bwMode="auto">
          <a:xfrm>
            <a:off x="623454" y="924344"/>
            <a:ext cx="6020248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357950" y="6356350"/>
            <a:ext cx="2133600" cy="365125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r="975" b="642"/>
          <a:stretch>
            <a:fillRect/>
          </a:stretch>
        </p:blipFill>
        <p:spPr bwMode="auto">
          <a:xfrm>
            <a:off x="-22032" y="-24"/>
            <a:ext cx="9166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11" r:id="rId7"/>
    <p:sldLayoutId id="2147483712" r:id="rId8"/>
    <p:sldLayoutId id="2147483660" r:id="rId9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apps3.mineco.gob.pe/appCont/index.jsp" TargetMode="Externa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2 Imagen" descr="FONDO_MOD_2-01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22 Conector recto"/>
          <p:cNvCxnSpPr/>
          <p:nvPr/>
        </p:nvCxnSpPr>
        <p:spPr>
          <a:xfrm>
            <a:off x="1214414" y="6429396"/>
            <a:ext cx="76438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1 Título"/>
          <p:cNvSpPr txBox="1">
            <a:spLocks/>
          </p:cNvSpPr>
          <p:nvPr/>
        </p:nvSpPr>
        <p:spPr>
          <a:xfrm>
            <a:off x="1214414" y="2357430"/>
            <a:ext cx="7772400" cy="138832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SIAF - MODULO CONTABLE – </a:t>
            </a:r>
            <a:b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INFORMACION </a:t>
            </a:r>
            <a:r>
              <a:rPr kumimoji="0" lang="es-PE" sz="4400" b="1" i="0" u="sng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FINANCIERA</a:t>
            </a:r>
            <a: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lang="es-PE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PRESUPUESTARIA</a:t>
            </a:r>
            <a:endParaRPr lang="es-PE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7" name="2 Subtítulo"/>
          <p:cNvSpPr txBox="1">
            <a:spLocks/>
          </p:cNvSpPr>
          <p:nvPr/>
        </p:nvSpPr>
        <p:spPr>
          <a:xfrm>
            <a:off x="1571604" y="4929198"/>
            <a:ext cx="6400800" cy="8389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(Trimestral, Semestral y Cierre )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APLICATIVO WEB   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10</a:t>
            </a:fld>
            <a:endParaRPr lang="es-P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30516"/>
            <a:ext cx="8351912" cy="50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49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 3 Registro del Estado de Flujos de Efectivo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7092280" y="4437112"/>
            <a:ext cx="187220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48841"/>
              <a:gd name="adj8" fmla="val -5688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Registro del EF-4 por cada concepto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11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482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 Registro de Anexos Financieros</a:t>
            </a:r>
            <a:endParaRPr lang="es-PE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28985"/>
            <a:ext cx="8351912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12</a:t>
            </a:fld>
            <a:endParaRPr lang="es-PE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517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1.2.1 Registro de Propiedades, Planta y Equipo – AF-2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13</a:t>
            </a:fld>
            <a:endParaRPr lang="es-PE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7"/>
            <a:ext cx="8424936" cy="5184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540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1.2.1 .1 Registro de Propiedades, Planta y Equipo – AF-2</a:t>
            </a:r>
            <a:endParaRPr lang="es-PE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14</a:t>
            </a:fld>
            <a:endParaRPr lang="es-PE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366" y="1052735"/>
            <a:ext cx="8309114" cy="504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540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1.2.1 .2 Registro de Propiedades, Planta y Equipo – AF-2</a:t>
            </a:r>
            <a:endParaRPr lang="es-PE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15</a:t>
            </a:fld>
            <a:endParaRPr lang="es-PE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70" y="1021204"/>
            <a:ext cx="828031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8407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1.2.2 Registro de Propiedades, Planta y Equipo – Anexo 1 AF-2 Administración Funcional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16</a:t>
            </a:fld>
            <a:endParaRPr lang="es-PE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177" y="980727"/>
            <a:ext cx="8461319" cy="5184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7519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1.2.3 Registro de Propiedades, Planta y Equipo – Anexo 2 AF-2 Construcciones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17</a:t>
            </a:fld>
            <a:endParaRPr lang="es-PE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661" y="1004478"/>
            <a:ext cx="8390827" cy="513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7419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1.2.4 Registro de Depreciación, Amortización, Agotamiento y Deterioro – AF-3</a:t>
            </a:r>
            <a:endParaRPr lang="es-PE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18</a:t>
            </a:fld>
            <a:endParaRPr lang="es-PE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701" y="1017111"/>
            <a:ext cx="8291779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748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1.2.5 Registro de Otras Cuentas del Activo – AF-4</a:t>
            </a:r>
            <a:endParaRPr lang="es-PE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19</a:t>
            </a:fld>
            <a:endParaRPr lang="es-PE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21203"/>
            <a:ext cx="8279904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844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1.2.6 Registro de Movimientos de Fondos – AF-9A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980163" y="4437112"/>
            <a:ext cx="187220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20966"/>
              <a:gd name="adj8" fmla="val -3018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Anexo AF-9A es semiautomático, solo se registra las Reversiones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67544" y="620688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Times New Roman" pitchFamily="18" charset="0"/>
                <a:cs typeface="Arial" pitchFamily="34" charset="0"/>
              </a:rPr>
              <a:t>PRESENTACION</a:t>
            </a:r>
            <a:endParaRPr kumimoji="0" lang="es-PE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755576" y="2348880"/>
            <a:ext cx="7848872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La presente exposición brindara información a los usuarios de las Entidades y/o Unidades Ejecutoras del Sector Público, la forma de utilizar de manera adecuada el “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lang="es-ES" sz="1600" i="1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istema de SIAF – Modulo Contable –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Información Financiera y Presupuestaria”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ingresar al  link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acceso 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  <a:hlinkClick r:id="rId2"/>
              </a:rPr>
              <a:t>https://apps4.mineco.gob.pe/siafwebcontapp/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Aplicativo WEB, de uso de 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todas las entidades del Gobierno Nacional, Gobierno Regional y Gobierno Local que utilizan el Sistema Integrado de Administración Financiera – SIAF, que van a realizar el proceso de cierre financiero de los Pliegos y/o </a:t>
            </a:r>
            <a:r>
              <a:rPr lang="es-ES" sz="1600" dirty="0" err="1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UE’s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, y obtener los Estados Financieros, Anexos e Información Complementaria en el modulo por Pliego y/o Unidad Ejecutora.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</a:t>
            </a:fld>
            <a:endParaRPr lang="es-PE"/>
          </a:p>
        </p:txBody>
      </p:sp>
      <p:pic>
        <p:nvPicPr>
          <p:cNvPr id="1026" name="Imagen 2" descr="Descripción: Descripción: Descripción: cid:image002.jpg@01CDBB74.81CF76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200798"/>
            <a:ext cx="1000132" cy="37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388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1.3 Registro de Información Complementaria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5652120" y="3717032"/>
            <a:ext cx="187220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8371"/>
              <a:gd name="adj7" fmla="val -18754"/>
              <a:gd name="adj8" fmla="val -8003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Registro de los Anexos OA’s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21</a:t>
            </a:fld>
            <a:endParaRPr lang="es-PE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351912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997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1.3.1 Registro de Operaciones Reciprocas - Ingresos</a:t>
            </a:r>
            <a:endParaRPr lang="es-PE" dirty="0"/>
          </a:p>
        </p:txBody>
      </p:sp>
      <p:sp>
        <p:nvSpPr>
          <p:cNvPr id="7" name="6 Llamada con línea 3"/>
          <p:cNvSpPr/>
          <p:nvPr/>
        </p:nvSpPr>
        <p:spPr>
          <a:xfrm>
            <a:off x="6516216" y="2060848"/>
            <a:ext cx="1944216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8371"/>
              <a:gd name="adj7" fmla="val 71950"/>
              <a:gd name="adj8" fmla="val -2231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Registro del Anexo OA-3B viene precargado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22</a:t>
            </a:fld>
            <a:endParaRPr lang="es-PE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21205"/>
            <a:ext cx="8351912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845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1.3.2 Registro de Operaciones Reciprocas - Gastos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23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1347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Cliente SIAF </a:t>
            </a:r>
            <a:endParaRPr lang="es-P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93175"/>
            <a:ext cx="811875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Llamada con línea 3"/>
          <p:cNvSpPr/>
          <p:nvPr/>
        </p:nvSpPr>
        <p:spPr>
          <a:xfrm>
            <a:off x="7020272" y="1194421"/>
            <a:ext cx="1643074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271027"/>
              <a:gd name="adj8" fmla="val -1562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Hacer el Pre Cierre en la UE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6732240" y="4581128"/>
            <a:ext cx="1931106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38344"/>
              <a:gd name="adj6" fmla="val -26372"/>
              <a:gd name="adj7" fmla="val -67318"/>
              <a:gd name="adj8" fmla="val -2444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Esperar  respuesta del Estado Envio Aceptado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427" y="980728"/>
            <a:ext cx="8341053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961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2.1 Cierre Financiero por cada formato  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6643702" y="4310196"/>
            <a:ext cx="2000264" cy="127904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51290"/>
              <a:gd name="adj6" fmla="val -18793"/>
              <a:gd name="adj7" fmla="val 15292"/>
              <a:gd name="adj8" fmla="val -116406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Cambia el estado de </a:t>
            </a:r>
            <a:r>
              <a:rPr lang="es-PE" dirty="0" smtClean="0">
                <a:solidFill>
                  <a:srgbClr val="0070C0"/>
                </a:solidFill>
              </a:rPr>
              <a:t>Cerrar Formato</a:t>
            </a:r>
            <a:r>
              <a:rPr lang="es-PE" dirty="0" smtClean="0">
                <a:solidFill>
                  <a:schemeClr val="tx1"/>
                </a:solidFill>
              </a:rPr>
              <a:t> por CIERRE en la columna Acción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8" name="7 Llamada con línea 3"/>
          <p:cNvSpPr/>
          <p:nvPr/>
        </p:nvSpPr>
        <p:spPr>
          <a:xfrm>
            <a:off x="6660232" y="2420888"/>
            <a:ext cx="1944216" cy="129614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8371"/>
              <a:gd name="adj7" fmla="val 39509"/>
              <a:gd name="adj8" fmla="val -11589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Cancela el Pre Cierre en el Balance de Comprobación (Cliente)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25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3826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2.2 Cierre de Operaciones Reciprocas   </a:t>
            </a:r>
            <a:endParaRPr lang="es-P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352928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Llamada con línea 3"/>
          <p:cNvSpPr/>
          <p:nvPr/>
        </p:nvSpPr>
        <p:spPr>
          <a:xfrm>
            <a:off x="6804248" y="2492896"/>
            <a:ext cx="2088232" cy="129614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8371"/>
              <a:gd name="adj7" fmla="val 56356"/>
              <a:gd name="adj8" fmla="val -7457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Cancela el Pre Cierre en las Operaciones Reciprocas (Cliente)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26</a:t>
            </a:fld>
            <a:endParaRPr lang="es-PE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84268"/>
            <a:ext cx="8351912" cy="502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3708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3.1 Reportes de Estados Financieros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300192" y="3356992"/>
            <a:ext cx="223224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70468"/>
              <a:gd name="adj6" fmla="val -43528"/>
              <a:gd name="adj7" fmla="val -33606"/>
              <a:gd name="adj8" fmla="val -17217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imprimir los Estados Financieros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896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3.1.1 Reportes de Estado de Situación Financiera   </a:t>
            </a:r>
            <a:endParaRPr lang="es-PE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678" y="992603"/>
            <a:ext cx="8364810" cy="5144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28</a:t>
            </a:fld>
            <a:endParaRPr lang="es-PE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1052736"/>
            <a:ext cx="743902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5895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3.1.2 Reportes de Saldos del Estado de Situación Financiera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29</a:t>
            </a:fld>
            <a:endParaRPr lang="es-PE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980728"/>
            <a:ext cx="813435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5768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3.1.3 Reportes de la Distribución y Reclasificación del EF-1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</a:t>
            </a:fld>
            <a:endParaRPr lang="es-P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188" y="1124744"/>
            <a:ext cx="690562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Llamada con línea 3"/>
          <p:cNvSpPr/>
          <p:nvPr/>
        </p:nvSpPr>
        <p:spPr>
          <a:xfrm>
            <a:off x="7020272" y="1194421"/>
            <a:ext cx="1643074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271027"/>
              <a:gd name="adj8" fmla="val -1562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Hacer el Pre Cierre en la UE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6745350" y="4573097"/>
            <a:ext cx="1931106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73253"/>
              <a:gd name="adj6" fmla="val -38671"/>
              <a:gd name="adj7" fmla="val -17449"/>
              <a:gd name="adj8" fmla="val -3858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Esperar  respuesta del Estado Envio Aceptado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71472" y="500042"/>
            <a:ext cx="1347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Cliente SIAF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754" y="1012260"/>
            <a:ext cx="8286726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662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3.2 Reportes de Anexos Financieros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300192" y="3356992"/>
            <a:ext cx="223224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70468"/>
              <a:gd name="adj6" fmla="val -43528"/>
              <a:gd name="adj7" fmla="val -32551"/>
              <a:gd name="adj8" fmla="val -14121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imprimir los Anexos Financieros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31</a:t>
            </a:fld>
            <a:endParaRPr lang="es-PE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28228"/>
            <a:ext cx="8274893" cy="505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678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3.2.1 Reporte de Propiedades, Planta y Equipo   </a:t>
            </a:r>
            <a:endParaRPr lang="es-PE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32</a:t>
            </a:fld>
            <a:endParaRPr lang="es-PE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961" y="1124744"/>
            <a:ext cx="8378527" cy="495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912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3.2.2 Reporte del Movimiento de Fondos DGETP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33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626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3.3 Reportes de Información Complementaria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300192" y="3356992"/>
            <a:ext cx="223224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70468"/>
              <a:gd name="adj6" fmla="val -43528"/>
              <a:gd name="adj7" fmla="val 101395"/>
              <a:gd name="adj8" fmla="val -5166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imprimir los Anexos de los O’as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34</a:t>
            </a:fld>
            <a:endParaRPr lang="es-PE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12260"/>
            <a:ext cx="8208912" cy="5118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6974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3.3.1 Reporte de Deudas por Impuestos, Contribuciones y AFP – OA-2A   </a:t>
            </a:r>
            <a:endParaRPr lang="es-PE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35</a:t>
            </a:fld>
            <a:endParaRPr lang="es-PE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424936" cy="499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5003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3.3.2 Reporte de Operaciones Reciprocas  OA-3B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12260"/>
            <a:ext cx="8207896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977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3.4 Reportes de Información Adicional 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300192" y="3861048"/>
            <a:ext cx="223224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70468"/>
              <a:gd name="adj6" fmla="val -43528"/>
              <a:gd name="adj7" fmla="val -80753"/>
              <a:gd name="adj8" fmla="val -6736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imprimir el Balance de Constructivo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5894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3.4.1 Reporte del Balance Constructivo a nivel de 06 </a:t>
            </a:r>
            <a:r>
              <a:rPr lang="es-PE" dirty="0" err="1" smtClean="0"/>
              <a:t>digitos</a:t>
            </a:r>
            <a:r>
              <a:rPr lang="es-PE" dirty="0" smtClean="0"/>
              <a:t>   </a:t>
            </a:r>
            <a:endParaRPr lang="es-PE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8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38</a:t>
            </a:fld>
            <a:endParaRPr lang="es-PE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351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2962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4.1 Validaciones Financieras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692131" y="2204864"/>
            <a:ext cx="223224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98945"/>
              <a:gd name="adj6" fmla="val -13520"/>
              <a:gd name="adj7" fmla="val 161513"/>
              <a:gd name="adj8" fmla="val -880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Deberá cambiar a Observado para poder cerrar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6156176" y="3645024"/>
            <a:ext cx="576064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39</a:t>
            </a:fld>
            <a:endParaRPr lang="es-PE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352928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3789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4.2 Conciliación de Operaciones SIAF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516216" y="2780928"/>
            <a:ext cx="223224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98945"/>
              <a:gd name="adj6" fmla="val -13520"/>
              <a:gd name="adj7" fmla="val 9636"/>
              <a:gd name="adj8" fmla="val -5119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Estado debe de mostrarse Conciliado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115997"/>
            <a:ext cx="8279904" cy="497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1936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Ingreso al Modulo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7215206" y="3857628"/>
            <a:ext cx="1643074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35895"/>
              <a:gd name="adj8" fmla="val -2061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Ingresar solo en Mayúscula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40</a:t>
            </a:fld>
            <a:endParaRPr lang="es-PE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568" y="1021203"/>
            <a:ext cx="8351912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1935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Ambiente Pliego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6503"/>
            <a:ext cx="8279904" cy="50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41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42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A Registro de Anexos Financieros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4283968" y="2924944"/>
            <a:ext cx="223224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378"/>
              <a:gd name="adj7" fmla="val -28333"/>
              <a:gd name="adj8" fmla="val -5595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A nivel pliego se debe registrar los siguientes anexos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42</a:t>
            </a:fld>
            <a:endParaRPr lang="es-PE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247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A.1 Declaración Jurada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43</a:t>
            </a:fld>
            <a:endParaRPr lang="es-PE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826" y="1052736"/>
            <a:ext cx="830365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472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Registro de Formatos Consolidados – GN y GR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899592" y="2882412"/>
            <a:ext cx="50405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Llamada con línea 3"/>
          <p:cNvSpPr/>
          <p:nvPr/>
        </p:nvSpPr>
        <p:spPr>
          <a:xfrm>
            <a:off x="4283968" y="2924944"/>
            <a:ext cx="223224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378"/>
              <a:gd name="adj7" fmla="val 11746"/>
              <a:gd name="adj8" fmla="val -12073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Se presenta solo para los pliegos que tienen mas de una Ejecutora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44</a:t>
            </a:fld>
            <a:endParaRPr lang="es-P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05235"/>
            <a:ext cx="8352928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03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Estado de Situación Financiera – GN y GR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45</a:t>
            </a:fld>
            <a:endParaRPr lang="es-PE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302" y="1004478"/>
            <a:ext cx="8329178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03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Estado de Situación Financiera – GN y GR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46</a:t>
            </a:fld>
            <a:endParaRPr lang="es-PE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04478"/>
            <a:ext cx="8351912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03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Estado de Situación Financiera – GN y GR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47</a:t>
            </a:fld>
            <a:endParaRPr lang="es-PE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951" y="1004478"/>
            <a:ext cx="8315529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2874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Estado de Gestión – GN y GR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092" y="1025440"/>
            <a:ext cx="8238388" cy="5125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48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600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B.1 Cierre Financiero y Apertura a nivel de UE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732240" y="2276872"/>
            <a:ext cx="2088232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7733"/>
              <a:gd name="adj6" fmla="val -17331"/>
              <a:gd name="adj7" fmla="val 67755"/>
              <a:gd name="adj8" fmla="val -4129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Consolida la información por Unidades Ejecutoras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6732240" y="3429000"/>
            <a:ext cx="2088232" cy="43204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7733"/>
              <a:gd name="adj6" fmla="val -17331"/>
              <a:gd name="adj7" fmla="val -49507"/>
              <a:gd name="adj8" fmla="val -4010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Cierra formato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Llamada con línea 3"/>
          <p:cNvSpPr/>
          <p:nvPr/>
        </p:nvSpPr>
        <p:spPr>
          <a:xfrm>
            <a:off x="6740450" y="3962532"/>
            <a:ext cx="2088232" cy="187220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7733"/>
              <a:gd name="adj6" fmla="val -17331"/>
              <a:gd name="adj7" fmla="val 32742"/>
              <a:gd name="adj8" fmla="val -4115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Apertura el formato financiero seleccionado en el recuadro superior de acuerdo a la UE seleccionada en el recuadro inferior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5405" y="4437112"/>
            <a:ext cx="60995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49</a:t>
            </a:fld>
            <a:endParaRPr lang="es-PE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728" y="1052736"/>
            <a:ext cx="8307752" cy="498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571472" y="500042"/>
            <a:ext cx="6028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B.1.1 Cierre Operaciones Reciprocas y Apertura a nivel de UE   </a:t>
            </a:r>
            <a:endParaRPr lang="es-P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2569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Pantalla Principal – Menú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786578" y="3429000"/>
            <a:ext cx="1643074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87477"/>
              <a:gd name="adj8" fmla="val 60790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Ambiente Pliego o U.E.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2352862" y="3794740"/>
            <a:ext cx="1643074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24432"/>
              <a:gd name="adj8" fmla="val -5632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Menú Principal 04 opciones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616" y="1012260"/>
            <a:ext cx="8217856" cy="513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2654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C.1 Reportes Financieros 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228184" y="3284984"/>
            <a:ext cx="2088232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40936"/>
              <a:gd name="adj6" fmla="val -21914"/>
              <a:gd name="adj7" fmla="val -19422"/>
              <a:gd name="adj8" fmla="val -17583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Imprimir los formatos financieros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51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70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C.1.1 Reporte del Estado de Gestión   </a:t>
            </a:r>
            <a:endParaRPr lang="es-P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201" y="1020837"/>
            <a:ext cx="812627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52</a:t>
            </a:fld>
            <a:endParaRPr lang="es-PE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1588" y="980728"/>
            <a:ext cx="660082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745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C.1.2 Reporte del detalle del Estado de Gestión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35292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53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668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C.2 Reportes de Anexos Financieros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17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C.3 Reportes de Otros Anexos    </a:t>
            </a:r>
            <a:endParaRPr lang="es-P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50" y="1005438"/>
            <a:ext cx="8305630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902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C.4 Reportes del Balance Constructivo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56</a:t>
            </a:fld>
            <a:endParaRPr lang="es-PE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21204"/>
            <a:ext cx="8568952" cy="5119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5651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C.4.1 Reporte del Balance Constructivo a nivel del Mayor   </a:t>
            </a:r>
            <a:endParaRPr lang="es-PE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57</a:t>
            </a:fld>
            <a:endParaRPr lang="es-P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124744"/>
            <a:ext cx="8207896" cy="495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2493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C.2 Reportes Auxiliares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58</a:t>
            </a:fld>
            <a:endParaRPr lang="es-P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605" y="1724025"/>
            <a:ext cx="801752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841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C.2.1 Estados de Cierre de Formatos Financieros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59</a:t>
            </a:fld>
            <a:endParaRPr lang="es-PE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2982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D.1 Validaciones Financieras 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47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1.1 Registro de Estados Financieros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4427984" y="3501008"/>
            <a:ext cx="2232248" cy="108012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84381"/>
              <a:gd name="adj8" fmla="val -4568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Registro de EE.FF., el EF-2, AF-12 y AF-13 es de generación automática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60</a:t>
            </a:fld>
            <a:endParaRPr lang="es-PE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49694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076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D.1 Reporte de Validaciones Financieras   </a:t>
            </a:r>
            <a:endParaRPr lang="es-PE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-32" y="5000636"/>
            <a:ext cx="9144032" cy="18573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61</a:t>
            </a:fld>
            <a:endParaRPr lang="es-PE"/>
          </a:p>
        </p:txBody>
      </p:sp>
      <p:sp>
        <p:nvSpPr>
          <p:cNvPr id="6" name="2 Subtítulo"/>
          <p:cNvSpPr txBox="1">
            <a:spLocks/>
          </p:cNvSpPr>
          <p:nvPr/>
        </p:nvSpPr>
        <p:spPr>
          <a:xfrm>
            <a:off x="1371600" y="4949220"/>
            <a:ext cx="6400800" cy="622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PE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GRACIAS POR</a:t>
            </a:r>
            <a:r>
              <a:rPr kumimoji="0" lang="es-PE" sz="40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SU ATENCION</a:t>
            </a:r>
            <a:endParaRPr kumimoji="0" lang="es-PE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>
          <a:xfrm>
            <a:off x="4786314" y="5929330"/>
            <a:ext cx="40005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Expositor:</a:t>
            </a:r>
            <a:r>
              <a:rPr kumimoji="0" lang="es-PE" sz="1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Sr. ANIBAL AGUIRRE MORALES</a:t>
            </a:r>
            <a:endParaRPr kumimoji="0" lang="es-PE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7</a:t>
            </a:fld>
            <a:endParaRPr lang="es-PE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352928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5940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1.1.1 Registro del Estado Situación Financiera - Distribución  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6732240" y="3645024"/>
            <a:ext cx="2088232" cy="2160240"/>
          </a:xfrm>
          <a:prstGeom prst="borderCallout3">
            <a:avLst>
              <a:gd name="adj1" fmla="val 18750"/>
              <a:gd name="adj2" fmla="val -8333"/>
              <a:gd name="adj3" fmla="val 21146"/>
              <a:gd name="adj4" fmla="val -9711"/>
              <a:gd name="adj5" fmla="val 75184"/>
              <a:gd name="adj6" fmla="val -16281"/>
              <a:gd name="adj7" fmla="val 75343"/>
              <a:gd name="adj8" fmla="val -11684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La distribución y grabación de cada una de las cuentas contables, determinando si es Corriente / No Corriente, Activo y/o Pasivo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0898" y="2492896"/>
            <a:ext cx="17335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5990" y="3912743"/>
            <a:ext cx="702828" cy="328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8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6174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1.1.2 Registro del Estado Situación Financiera - Reclasificación   </a:t>
            </a:r>
            <a:endParaRPr lang="es-P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351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Llamada con línea 3"/>
          <p:cNvSpPr/>
          <p:nvPr/>
        </p:nvSpPr>
        <p:spPr>
          <a:xfrm>
            <a:off x="4499992" y="3645024"/>
            <a:ext cx="2232248" cy="129614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2291"/>
              <a:gd name="adj8" fmla="val -9677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La Reclasificación es automática por ej.</a:t>
            </a:r>
          </a:p>
          <a:p>
            <a:pPr algn="just"/>
            <a:r>
              <a:rPr lang="es-PE" dirty="0" smtClean="0">
                <a:solidFill>
                  <a:schemeClr val="tx1"/>
                </a:solidFill>
              </a:rPr>
              <a:t>1601 </a:t>
            </a:r>
            <a:r>
              <a:rPr lang="es-PE" dirty="0" smtClean="0">
                <a:solidFill>
                  <a:schemeClr val="tx1"/>
                </a:solidFill>
                <a:sym typeface="Wingdings" pitchFamily="2" charset="2"/>
              </a:rPr>
              <a:t> 3201,</a:t>
            </a:r>
          </a:p>
          <a:p>
            <a:pPr algn="just"/>
            <a:r>
              <a:rPr lang="es-PE" dirty="0" smtClean="0">
                <a:solidFill>
                  <a:schemeClr val="tx1"/>
                </a:solidFill>
                <a:sym typeface="Wingdings" pitchFamily="2" charset="2"/>
              </a:rPr>
              <a:t>1101.06, 1205.0602  2104.04</a:t>
            </a:r>
            <a:r>
              <a:rPr lang="es-PE" dirty="0" smtClean="0">
                <a:solidFill>
                  <a:schemeClr val="tx1"/>
                </a:solidFill>
              </a:rPr>
              <a:t> 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9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5732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 Registro del Estado de Cambios en el Patrimonio Neto   </a:t>
            </a:r>
            <a:endParaRPr lang="es-P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351912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Llamada con línea 3"/>
          <p:cNvSpPr/>
          <p:nvPr/>
        </p:nvSpPr>
        <p:spPr>
          <a:xfrm>
            <a:off x="7092280" y="4437112"/>
            <a:ext cx="1872208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48841"/>
              <a:gd name="adj8" fmla="val -5688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Registro del EF-3 por cada concepto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presupues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presupuesto</Template>
  <TotalTime>19230</TotalTime>
  <Words>845</Words>
  <Application>Microsoft Office PowerPoint</Application>
  <PresentationFormat>Presentación en pantalla (4:3)</PresentationFormat>
  <Paragraphs>159</Paragraphs>
  <Slides>61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61</vt:i4>
      </vt:variant>
    </vt:vector>
  </HeadingPairs>
  <TitlesOfParts>
    <vt:vector size="63" baseType="lpstr">
      <vt:lpstr>presupuesto</vt:lpstr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aaguirre</dc:creator>
  <cp:lastModifiedBy>ss</cp:lastModifiedBy>
  <cp:revision>1023</cp:revision>
  <dcterms:created xsi:type="dcterms:W3CDTF">2014-01-16T21:41:18Z</dcterms:created>
  <dcterms:modified xsi:type="dcterms:W3CDTF">2015-07-09T16:18:03Z</dcterms:modified>
</cp:coreProperties>
</file>