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8" r:id="rId1"/>
    <p:sldMasterId id="2147483715" r:id="rId2"/>
  </p:sldMasterIdLst>
  <p:notesMasterIdLst>
    <p:notesMasterId r:id="rId37"/>
  </p:notesMasterIdLst>
  <p:handoutMasterIdLst>
    <p:handoutMasterId r:id="rId38"/>
  </p:handout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B92D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70" d="100"/>
          <a:sy n="70" d="100"/>
        </p:scale>
        <p:origin x="-1494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http://www.peruembassy-uk.com/Images/Escudo.gif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12 Imagen" descr="FONDO_MOD_2-01.t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17 Grupo"/>
          <p:cNvGrpSpPr/>
          <p:nvPr userDrawn="1"/>
        </p:nvGrpSpPr>
        <p:grpSpPr>
          <a:xfrm>
            <a:off x="1357290" y="142852"/>
            <a:ext cx="7643866" cy="663334"/>
            <a:chOff x="293323" y="3074660"/>
            <a:chExt cx="7643866" cy="663334"/>
          </a:xfrm>
        </p:grpSpPr>
        <p:grpSp>
          <p:nvGrpSpPr>
            <p:cNvPr id="19" name="23 Grupo"/>
            <p:cNvGrpSpPr/>
            <p:nvPr/>
          </p:nvGrpSpPr>
          <p:grpSpPr>
            <a:xfrm>
              <a:off x="293323" y="3074660"/>
              <a:ext cx="792088" cy="663334"/>
              <a:chOff x="1036506" y="1111763"/>
              <a:chExt cx="1095425" cy="850288"/>
            </a:xfrm>
          </p:grpSpPr>
          <p:pic>
            <p:nvPicPr>
              <p:cNvPr id="24" name="Picture 7" descr="http://www.peruembassy-uk.com/Images/Escudo.gif"/>
              <p:cNvPicPr>
                <a:picLocks noChangeAspect="1" noChangeArrowheads="1"/>
              </p:cNvPicPr>
              <p:nvPr/>
            </p:nvPicPr>
            <p:blipFill>
              <a:blip r:embed="rId3" r:link="rId4" cstate="print">
                <a:lum bright="12000"/>
              </a:blip>
              <a:srcRect/>
              <a:stretch>
                <a:fillRect/>
              </a:stretch>
            </p:blipFill>
            <p:spPr bwMode="auto">
              <a:xfrm>
                <a:off x="1135302" y="1203335"/>
                <a:ext cx="866764" cy="758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" name="WordArt 8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036506" y="1111763"/>
                <a:ext cx="1095425" cy="282773"/>
              </a:xfrm>
              <a:prstGeom prst="rect">
                <a:avLst/>
              </a:prstGeom>
            </p:spPr>
            <p:txBody>
              <a:bodyPr spcFirstLastPara="1" wrap="none" numCol="1" fromWordArt="1">
                <a:prstTxWarp prst="textArchUp">
                  <a:avLst>
                    <a:gd name="adj" fmla="val 11088308"/>
                  </a:avLst>
                </a:prstTxWarp>
              </a:bodyPr>
              <a:lstStyle>
                <a:defPPr>
                  <a:defRPr lang="es-E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s-ES" sz="900" b="1" kern="10" spc="16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AAAAAA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latin typeface="Arial Unicode MS"/>
                    <a:ea typeface="Arial Unicode MS"/>
                    <a:cs typeface="Arial Unicode MS"/>
                  </a:rPr>
                  <a:t>REPUBLICA DEL PERU</a:t>
                </a:r>
              </a:p>
            </p:txBody>
          </p:sp>
        </p:grp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4217077" y="3135081"/>
              <a:ext cx="1848068" cy="57606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Viceministro de</a:t>
              </a: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ES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 Hacienda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2321302" y="3140968"/>
              <a:ext cx="1888159" cy="576064"/>
            </a:xfrm>
            <a:prstGeom prst="rect">
              <a:avLst/>
            </a:prstGeom>
            <a:solidFill>
              <a:srgbClr val="40404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Ministerio 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Economía y Finanzas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110486" y="3140968"/>
              <a:ext cx="1207415" cy="57606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PERÚ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6064981" y="3141538"/>
              <a:ext cx="1872208" cy="57606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Dirección </a:t>
              </a:r>
              <a:r>
                <a:rPr lang="es-PE" sz="1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General </a:t>
              </a: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de</a:t>
              </a:r>
              <a:endParaRPr lang="es-ES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  <a:p>
              <a:pPr>
                <a:tabLst>
                  <a:tab pos="2806700" algn="ctr"/>
                  <a:tab pos="5611813" algn="r"/>
                </a:tabLst>
                <a:defRPr/>
              </a:pPr>
              <a:r>
                <a:rPr lang="es-PE" sz="1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Calibri" pitchFamily="34" charset="0"/>
                  <a:cs typeface="Times New Roman" pitchFamily="18" charset="0"/>
                </a:rPr>
                <a:t>Contabilidad Pública</a:t>
              </a:r>
              <a:endParaRPr lang="es-PE" sz="1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s-PE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s-PE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P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s-PE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PE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7/9/2015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‹Nº›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s-PE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  <p:sldLayoutId id="2147483714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PE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pps2.mef.gob.pe/appconciliacion/index.jsp" TargetMode="Externa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1214414" y="2345555"/>
            <a:ext cx="7772400" cy="138832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MODULO DE  CONCILIACIÓN </a:t>
            </a:r>
            <a:r>
              <a:rPr lang="es-PE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s-PE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E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 OPERACIONES RECIPROCAS</a:t>
            </a:r>
            <a:endParaRPr lang="es-PE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s-ES" sz="1600" b="1" dirty="0" smtClean="0"/>
              <a:t>( Semestral y Cierre )</a:t>
            </a:r>
            <a:endParaRPr lang="es-PE" sz="1600" b="1" dirty="0" smtClean="0"/>
          </a:p>
          <a:p>
            <a:pPr algn="ctr"/>
            <a:r>
              <a:rPr lang="es-ES" sz="1600" b="1" dirty="0" smtClean="0"/>
              <a:t> </a:t>
            </a:r>
            <a:endParaRPr lang="es-PE" sz="1600" b="1" dirty="0" smtClean="0"/>
          </a:p>
          <a:p>
            <a:pPr algn="ctr"/>
            <a:r>
              <a:rPr lang="es-ES" sz="1600" b="1" dirty="0" smtClean="0"/>
              <a:t> VIA WEB   </a:t>
            </a:r>
            <a:endParaRPr lang="es-PE" sz="1600" b="1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6" y="61913"/>
            <a:ext cx="903649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79512" y="3140968"/>
            <a:ext cx="5904656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10</a:t>
            </a:fld>
            <a:endParaRPr lang="es-PE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53" y="100013"/>
            <a:ext cx="9036000" cy="67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177537" y="3033335"/>
            <a:ext cx="5904656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26" y="80962"/>
            <a:ext cx="9022221" cy="67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Rectángulo"/>
          <p:cNvSpPr/>
          <p:nvPr/>
        </p:nvSpPr>
        <p:spPr>
          <a:xfrm>
            <a:off x="112837" y="4223438"/>
            <a:ext cx="5904656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14 Marcador de número de diapositiva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C4D474-95AD-4CE4-8E76-1BD9C082BF58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PE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7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11</a:t>
            </a:fld>
            <a:endParaRPr lang="es-PE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534988"/>
            <a:ext cx="4694238" cy="407987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INICIO DE SESION DE LA U.E. INFORMANTE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331640" y="4365104"/>
            <a:ext cx="66602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El usuario ingresara  su respectivo nombre de USUARIO y CLAVE de acce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o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proporcionado por su </a:t>
            </a:r>
            <a:r>
              <a:rPr lang="es-ES" sz="1100" b="1" dirty="0" err="1" smtClean="0">
                <a:latin typeface="Arial" pitchFamily="34" charset="0"/>
                <a:ea typeface="Calibri" pitchFamily="34" charset="0"/>
                <a:cs typeface="Calibri" pitchFamily="34" charset="0"/>
              </a:rPr>
              <a:t>Sectorista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7111"/>
            <a:ext cx="8208912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 algn="r"/>
            <a:fld id="{D9C4D474-95AD-4CE4-8E76-1BD9C082BF58}" type="slidenum">
              <a:rPr lang="es-PE" smtClean="0"/>
              <a:pPr algn="r"/>
              <a:t>12</a:t>
            </a:fld>
            <a:endParaRPr lang="es-PE" dirty="0"/>
          </a:p>
        </p:txBody>
      </p:sp>
      <p:sp>
        <p:nvSpPr>
          <p:cNvPr id="7" name="1 Título"/>
          <p:cNvSpPr>
            <a:spLocks noGrp="1"/>
          </p:cNvSpPr>
          <p:nvPr>
            <p:ph type="title" idx="4294967295"/>
          </p:nvPr>
        </p:nvSpPr>
        <p:spPr>
          <a:xfrm>
            <a:off x="0" y="573088"/>
            <a:ext cx="2771775" cy="360362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Modulo de Conciliación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8984"/>
            <a:ext cx="8136904" cy="516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 algn="r"/>
            <a:fld id="{D9C4D474-95AD-4CE4-8E76-1BD9C082BF58}" type="slidenum">
              <a:rPr lang="es-PE" smtClean="0"/>
              <a:pPr algn="r"/>
              <a:t>13</a:t>
            </a:fld>
            <a:endParaRPr lang="es-PE" dirty="0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61975"/>
            <a:ext cx="1979613" cy="360363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Menú Principal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1478"/>
            <a:ext cx="8208912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 algn="r"/>
            <a:fld id="{D9C4D474-95AD-4CE4-8E76-1BD9C082BF58}" type="slidenum">
              <a:rPr lang="es-PE" smtClean="0"/>
              <a:pPr algn="r"/>
              <a:t>14</a:t>
            </a:fld>
            <a:endParaRPr lang="es-PE" dirty="0"/>
          </a:p>
        </p:txBody>
      </p:sp>
      <p:sp>
        <p:nvSpPr>
          <p:cNvPr id="7" name="1 Título"/>
          <p:cNvSpPr>
            <a:spLocks noGrp="1"/>
          </p:cNvSpPr>
          <p:nvPr>
            <p:ph type="title" idx="4294967295"/>
          </p:nvPr>
        </p:nvSpPr>
        <p:spPr>
          <a:xfrm>
            <a:off x="0" y="585788"/>
            <a:ext cx="2592388" cy="360362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Menú de Conciliación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15</a:t>
            </a:fld>
            <a:endParaRPr lang="es-PE" dirty="0"/>
          </a:p>
        </p:txBody>
      </p:sp>
      <p:sp>
        <p:nvSpPr>
          <p:cNvPr id="5" name="1 Título"/>
          <p:cNvSpPr>
            <a:spLocks noGrp="1"/>
          </p:cNvSpPr>
          <p:nvPr>
            <p:ph type="title" idx="4294967295"/>
          </p:nvPr>
        </p:nvSpPr>
        <p:spPr>
          <a:xfrm>
            <a:off x="971550" y="547688"/>
            <a:ext cx="8172450" cy="360362"/>
          </a:xfrm>
        </p:spPr>
        <p:txBody>
          <a:bodyPr>
            <a:noAutofit/>
          </a:bodyPr>
          <a:lstStyle/>
          <a:p>
            <a:pPr algn="just"/>
            <a:r>
              <a:rPr lang="es-P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VISUALIZACIÓN DE LA INFORMACIÓN TRANSMITIDA DE LA U.E. INFORMANTE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208912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515044" y="548680"/>
            <a:ext cx="316835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Menú Generación de Actas</a:t>
            </a:r>
            <a:endParaRPr kumimoji="0" lang="es-PE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16</a:t>
            </a:fld>
            <a:endParaRPr lang="es-PE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169" y="1053494"/>
            <a:ext cx="8280920" cy="508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 txBox="1">
            <a:spLocks/>
          </p:cNvSpPr>
          <p:nvPr/>
        </p:nvSpPr>
        <p:spPr>
          <a:xfrm>
            <a:off x="516575" y="476672"/>
            <a:ext cx="4978896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DATOS DEL CONTADOR – U.E. INFORMANTE</a:t>
            </a:r>
            <a:endParaRPr kumimoji="0" lang="es-PE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17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4732"/>
            <a:ext cx="8208912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18</a:t>
            </a:fld>
            <a:endParaRPr lang="es-PE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501650"/>
            <a:ext cx="2201863" cy="393700"/>
          </a:xfrm>
        </p:spPr>
        <p:txBody>
          <a:bodyPr>
            <a:noAutofit/>
          </a:bodyPr>
          <a:lstStyle/>
          <a:p>
            <a:pPr algn="just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Menú de Acceso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8208912" cy="501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5"/>
            <a:ext cx="8208912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5122" y="2736726"/>
            <a:ext cx="2952328" cy="122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19</a:t>
            </a:fld>
            <a:endParaRPr lang="es-PE"/>
          </a:p>
        </p:txBody>
      </p:sp>
      <p:sp>
        <p:nvSpPr>
          <p:cNvPr id="7" name="1 Título"/>
          <p:cNvSpPr>
            <a:spLocks noGrp="1"/>
          </p:cNvSpPr>
          <p:nvPr>
            <p:ph type="title" idx="4294967295"/>
          </p:nvPr>
        </p:nvSpPr>
        <p:spPr>
          <a:xfrm>
            <a:off x="0" y="500063"/>
            <a:ext cx="6105525" cy="419100"/>
          </a:xfrm>
        </p:spPr>
        <p:txBody>
          <a:bodyPr>
            <a:noAutofit/>
          </a:bodyPr>
          <a:lstStyle/>
          <a:p>
            <a:pPr algn="just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LA CLAVE VIRTUAL - UE. INFORMANTE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es-PE" sz="4000" dirty="0" smtClean="0"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lang="es-PE" sz="4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2</a:t>
            </a:fld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755576" y="2348880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brindara información a los usuarios de las Entidades y/o Unidades Ejecutoras del Sector Público, con la finalidad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Conciliación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Operaciones Reciprocas”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para ello ingresaran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http://apps2.mef.gob.pe/appconciliacion/index.jsp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 todas las Entidades del Sector Público  y a nivel de Unidades Ejecutoras, que van a conciliar las operaciones recíprocas entre ellas, a través de la generación de Actas de Conciliación y el respectivo sustento de descuadre que debe ser registrado en el sistema tanto por la U.E. informante como por la U.E. recíproca.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03720"/>
            <a:ext cx="820891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23875"/>
            <a:ext cx="7258050" cy="419100"/>
          </a:xfrm>
        </p:spPr>
        <p:txBody>
          <a:bodyPr>
            <a:noAutofit/>
          </a:bodyPr>
          <a:lstStyle/>
          <a:p>
            <a:pPr algn="just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RECEPCION DE LA CLAVE VIRTUAL POR EMAIL – U.E. INFORMANTE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4252"/>
            <a:ext cx="8280920" cy="505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21</a:t>
            </a:fld>
            <a:endParaRPr lang="es-PE"/>
          </a:p>
        </p:txBody>
      </p:sp>
      <p:sp>
        <p:nvSpPr>
          <p:cNvPr id="5" name="1 Título"/>
          <p:cNvSpPr>
            <a:spLocks noGrp="1"/>
          </p:cNvSpPr>
          <p:nvPr>
            <p:ph type="title" idx="4294967295"/>
          </p:nvPr>
        </p:nvSpPr>
        <p:spPr>
          <a:xfrm>
            <a:off x="0" y="166688"/>
            <a:ext cx="5722938" cy="431800"/>
          </a:xfrm>
        </p:spPr>
        <p:txBody>
          <a:bodyPr>
            <a:noAutofit/>
          </a:bodyPr>
          <a:lstStyle/>
          <a:p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ACTA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403648" y="3002703"/>
            <a:ext cx="7359674" cy="42629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23887" y="620687"/>
            <a:ext cx="6192688" cy="373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CASO 1: CUANDO AMBAS U.E.</a:t>
            </a:r>
            <a:r>
              <a:rPr kumimoji="0" lang="es-PE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TRANSMITEN INFORMACIÓN  - U.E. INFORMANTE</a:t>
            </a:r>
            <a:endParaRPr kumimoji="0" lang="es-PE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1" name="10 Conector recto de flecha"/>
          <p:cNvCxnSpPr/>
          <p:nvPr/>
        </p:nvCxnSpPr>
        <p:spPr>
          <a:xfrm flipH="1" flipV="1">
            <a:off x="1763688" y="2348880"/>
            <a:ext cx="6480720" cy="1152128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13 Rectángulo"/>
          <p:cNvSpPr/>
          <p:nvPr/>
        </p:nvSpPr>
        <p:spPr>
          <a:xfrm>
            <a:off x="8325259" y="3331221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dirty="0" smtClean="0">
                <a:sym typeface="Wingdings 2"/>
              </a:rPr>
              <a:t></a:t>
            </a:r>
            <a:endParaRPr lang="es-PE" dirty="0"/>
          </a:p>
        </p:txBody>
      </p:sp>
      <p:sp>
        <p:nvSpPr>
          <p:cNvPr id="15" name="14 Llamada con línea 3"/>
          <p:cNvSpPr/>
          <p:nvPr/>
        </p:nvSpPr>
        <p:spPr>
          <a:xfrm>
            <a:off x="7164288" y="4437112"/>
            <a:ext cx="1202432" cy="61264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19640"/>
              <a:gd name="adj8" fmla="val -2512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Se genera Pre - Acta</a:t>
            </a:r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92603"/>
            <a:ext cx="8208912" cy="515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42925"/>
            <a:ext cx="6696075" cy="361950"/>
          </a:xfrm>
        </p:spPr>
        <p:txBody>
          <a:bodyPr>
            <a:noAutofit/>
          </a:bodyPr>
          <a:lstStyle/>
          <a:p>
            <a:pPr algn="just"/>
            <a:r>
              <a:rPr lang="es-E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DETALLE DE LOS IMPORTES REGISTRADOS POR LA U.E. INFORMANTE</a:t>
            </a:r>
            <a:endParaRPr lang="es-P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771800" y="3212976"/>
            <a:ext cx="4248472" cy="43204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Llamada con línea 3"/>
          <p:cNvSpPr/>
          <p:nvPr/>
        </p:nvSpPr>
        <p:spPr>
          <a:xfrm>
            <a:off x="7020272" y="1916832"/>
            <a:ext cx="1584176" cy="61264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9086"/>
              <a:gd name="adj8" fmla="val -148025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Se genera Acta definitiva</a:t>
            </a:r>
            <a:endParaRPr lang="es-PE" dirty="0"/>
          </a:p>
        </p:txBody>
      </p:sp>
      <p:sp>
        <p:nvSpPr>
          <p:cNvPr id="9" name="8 Rectángulo"/>
          <p:cNvSpPr/>
          <p:nvPr/>
        </p:nvSpPr>
        <p:spPr>
          <a:xfrm>
            <a:off x="2759167" y="4509119"/>
            <a:ext cx="383790" cy="18039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Rectángulo"/>
          <p:cNvSpPr/>
          <p:nvPr/>
        </p:nvSpPr>
        <p:spPr>
          <a:xfrm>
            <a:off x="2771800" y="4737019"/>
            <a:ext cx="4224722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5497" y="3736957"/>
            <a:ext cx="2664296" cy="127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476672"/>
            <a:ext cx="88204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217016" y="2132856"/>
            <a:ext cx="8675464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50863"/>
            <a:ext cx="4537075" cy="381000"/>
          </a:xfrm>
        </p:spPr>
        <p:txBody>
          <a:bodyPr>
            <a:noAutofit/>
          </a:bodyPr>
          <a:lstStyle/>
          <a:p>
            <a:pPr algn="just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INICIO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SESIÓN DE LA U.E. RECIPROCA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30502"/>
            <a:ext cx="8280920" cy="5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7956550" cy="358775"/>
          </a:xfrm>
        </p:spPr>
        <p:txBody>
          <a:bodyPr>
            <a:noAutofit/>
          </a:bodyPr>
          <a:lstStyle/>
          <a:p>
            <a:pPr algn="just"/>
            <a:r>
              <a:rPr lang="es-P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VISUALIZACIÓN DE LA INFORMACIÓN TRANSMITIDA DE LA U.E. RECIPROCA</a:t>
            </a:r>
            <a:endParaRPr lang="es-P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46627" y="568640"/>
            <a:ext cx="4720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DATOS DEL CONTADOR  DE LA U.E. RECIPROCA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26</a:t>
            </a:fld>
            <a:endParaRPr lang="es-PE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136904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208912" cy="522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653136"/>
            <a:ext cx="34861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27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558800"/>
            <a:ext cx="6394450" cy="358775"/>
          </a:xfrm>
        </p:spPr>
        <p:txBody>
          <a:bodyPr>
            <a:noAutofit/>
          </a:bodyPr>
          <a:lstStyle/>
          <a:p>
            <a:pPr algn="just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LA CLAVE VIRTUAL DE LA U.E. RECIPROCA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00236"/>
            <a:ext cx="8136904" cy="501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512012" y="680821"/>
            <a:ext cx="5976664" cy="292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CASO 1: CUANDO AMBAS U.E.</a:t>
            </a:r>
            <a:r>
              <a:rPr kumimoji="0" lang="es-PE" sz="1400" b="1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 TRANSMITEN INFORMACIÓN  - U.E. </a:t>
            </a:r>
            <a:r>
              <a:rPr lang="es-PE" sz="1400" b="1" dirty="0" smtClean="0">
                <a:latin typeface="+mj-lt"/>
                <a:ea typeface="+mj-ea"/>
                <a:cs typeface="+mj-cs"/>
              </a:rPr>
              <a:t>RECIPROCA</a:t>
            </a:r>
            <a:endParaRPr kumimoji="0" lang="es-PE" sz="14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179512" y="260648"/>
            <a:ext cx="878497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GENERACIÓN DE ACTA DE LA 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U.E. </a:t>
            </a:r>
            <a:r>
              <a:rPr lang="es-PE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RECIPROCA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343515" y="3034851"/>
            <a:ext cx="7317382" cy="445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28</a:t>
            </a:fld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8028384" y="3414346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dirty="0" smtClean="0">
                <a:sym typeface="Wingdings 2"/>
              </a:rPr>
              <a:t></a:t>
            </a:r>
            <a:endParaRPr lang="es-PE" dirty="0"/>
          </a:p>
        </p:txBody>
      </p:sp>
      <p:sp>
        <p:nvSpPr>
          <p:cNvPr id="11" name="10 Llamada con línea 3"/>
          <p:cNvSpPr/>
          <p:nvPr/>
        </p:nvSpPr>
        <p:spPr>
          <a:xfrm>
            <a:off x="6249888" y="4256512"/>
            <a:ext cx="1202432" cy="61264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19640"/>
              <a:gd name="adj8" fmla="val -2512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Se genera Pre - Acta</a:t>
            </a:r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7"/>
            <a:ext cx="813690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3634127" y="2615941"/>
            <a:ext cx="1020998" cy="16498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29</a:t>
            </a:fld>
            <a:endParaRPr lang="es-PE"/>
          </a:p>
        </p:txBody>
      </p:sp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785225" cy="574675"/>
          </a:xfrm>
        </p:spPr>
        <p:txBody>
          <a:bodyPr>
            <a:noAutofit/>
          </a:bodyPr>
          <a:lstStyle/>
          <a:p>
            <a:r>
              <a:rPr lang="es-E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ACTA A CONCILIAR:   CERRAR EL ACTA CONCILIADA DE LA U.E. RECIPROCA</a:t>
            </a:r>
            <a:endParaRPr lang="es-PE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9833" y="3782850"/>
            <a:ext cx="2664000" cy="101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49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2" name="79 Grupo"/>
          <p:cNvGrpSpPr/>
          <p:nvPr/>
        </p:nvGrpSpPr>
        <p:grpSpPr>
          <a:xfrm>
            <a:off x="1907704" y="4725144"/>
            <a:ext cx="1584176" cy="1196752"/>
            <a:chOff x="1907704" y="4725144"/>
            <a:chExt cx="1584176" cy="1196752"/>
          </a:xfrm>
        </p:grpSpPr>
        <p:pic>
          <p:nvPicPr>
            <p:cNvPr id="8" name="7 Imagen" descr="imagesCAY1R4LC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7704" y="4725144"/>
              <a:ext cx="1521169" cy="936104"/>
            </a:xfrm>
            <a:prstGeom prst="rect">
              <a:avLst/>
            </a:prstGeom>
          </p:spPr>
        </p:pic>
        <p:sp>
          <p:nvSpPr>
            <p:cNvPr id="9" name="8 CuadroTexto"/>
            <p:cNvSpPr txBox="1"/>
            <p:nvPr/>
          </p:nvSpPr>
          <p:spPr>
            <a:xfrm>
              <a:off x="2555776" y="5491009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 smtClean="0"/>
                <a:t>1 </a:t>
              </a:r>
              <a:endParaRPr lang="es-PE" sz="1050" b="1" dirty="0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2987824" y="5374377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/>
                <a:t>2</a:t>
              </a:r>
              <a:r>
                <a:rPr lang="es-PE" sz="1050" b="1" dirty="0" smtClean="0"/>
                <a:t> </a:t>
              </a:r>
              <a:endParaRPr lang="es-PE" sz="1050" b="1" dirty="0"/>
            </a:p>
          </p:txBody>
        </p:sp>
      </p:grpSp>
      <p:sp>
        <p:nvSpPr>
          <p:cNvPr id="14" name="13 CuadroTexto"/>
          <p:cNvSpPr txBox="1"/>
          <p:nvPr/>
        </p:nvSpPr>
        <p:spPr>
          <a:xfrm>
            <a:off x="1763688" y="4381654"/>
            <a:ext cx="8640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b="1" dirty="0" smtClean="0"/>
              <a:t>PLIEGO </a:t>
            </a:r>
          </a:p>
          <a:p>
            <a:pPr algn="ctr"/>
            <a:r>
              <a:rPr lang="es-PE" sz="1050" b="1" dirty="0"/>
              <a:t>1</a:t>
            </a:r>
            <a:r>
              <a:rPr lang="es-PE" sz="1050" b="1" dirty="0" smtClean="0"/>
              <a:t> </a:t>
            </a:r>
            <a:endParaRPr lang="es-PE" sz="1050" b="1" dirty="0"/>
          </a:p>
        </p:txBody>
      </p:sp>
      <p:cxnSp>
        <p:nvCxnSpPr>
          <p:cNvPr id="18" name="17 Conector recto de flecha"/>
          <p:cNvCxnSpPr/>
          <p:nvPr/>
        </p:nvCxnSpPr>
        <p:spPr>
          <a:xfrm flipV="1">
            <a:off x="2267744" y="3501008"/>
            <a:ext cx="0" cy="864096"/>
          </a:xfrm>
          <a:prstGeom prst="straightConnector1">
            <a:avLst/>
          </a:prstGeom>
          <a:ln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31 Grupo"/>
          <p:cNvGrpSpPr/>
          <p:nvPr/>
        </p:nvGrpSpPr>
        <p:grpSpPr>
          <a:xfrm>
            <a:off x="1691680" y="2621258"/>
            <a:ext cx="1224136" cy="879750"/>
            <a:chOff x="827584" y="3557362"/>
            <a:chExt cx="1224136" cy="879750"/>
          </a:xfrm>
        </p:grpSpPr>
        <p:pic>
          <p:nvPicPr>
            <p:cNvPr id="4" name="3 Imagen" descr="imagesCAQBWXR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7584" y="3557362"/>
              <a:ext cx="1224136" cy="879750"/>
            </a:xfrm>
            <a:prstGeom prst="rect">
              <a:avLst/>
            </a:prstGeom>
          </p:spPr>
        </p:pic>
        <p:sp>
          <p:nvSpPr>
            <p:cNvPr id="27" name="26 CuadroTexto"/>
            <p:cNvSpPr txBox="1"/>
            <p:nvPr/>
          </p:nvSpPr>
          <p:spPr>
            <a:xfrm>
              <a:off x="1197146" y="3645024"/>
              <a:ext cx="4651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B.D.</a:t>
              </a:r>
            </a:p>
            <a:p>
              <a:pPr algn="ctr"/>
              <a:r>
                <a:rPr lang="es-PE" sz="400" b="1" dirty="0" smtClean="0">
                  <a:solidFill>
                    <a:srgbClr val="FF0000"/>
                  </a:solidFill>
                </a:rPr>
                <a:t> </a:t>
              </a:r>
            </a:p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MEF</a:t>
              </a:r>
              <a:endParaRPr lang="es-PE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30 Grupo"/>
          <p:cNvGrpSpPr/>
          <p:nvPr/>
        </p:nvGrpSpPr>
        <p:grpSpPr>
          <a:xfrm>
            <a:off x="1835696" y="836712"/>
            <a:ext cx="936104" cy="936104"/>
            <a:chOff x="1043608" y="1772816"/>
            <a:chExt cx="936104" cy="936104"/>
          </a:xfrm>
        </p:grpSpPr>
        <p:pic>
          <p:nvPicPr>
            <p:cNvPr id="28" name="27 Imagen" descr="bd_inter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3608" y="1772816"/>
              <a:ext cx="936104" cy="936104"/>
            </a:xfrm>
            <a:prstGeom prst="rect">
              <a:avLst/>
            </a:prstGeom>
          </p:spPr>
        </p:pic>
        <p:sp>
          <p:nvSpPr>
            <p:cNvPr id="29" name="28 CuadroTexto"/>
            <p:cNvSpPr txBox="1"/>
            <p:nvPr/>
          </p:nvSpPr>
          <p:spPr>
            <a:xfrm>
              <a:off x="1065924" y="1916832"/>
              <a:ext cx="56457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B.D.</a:t>
              </a:r>
            </a:p>
            <a:p>
              <a:pPr algn="ctr"/>
              <a:r>
                <a:rPr lang="es-PE" sz="1050" b="1" dirty="0" smtClean="0">
                  <a:solidFill>
                    <a:srgbClr val="FF0000"/>
                  </a:solidFill>
                </a:rPr>
                <a:t> SICON</a:t>
              </a:r>
            </a:p>
          </p:txBody>
        </p:sp>
      </p:grpSp>
      <p:cxnSp>
        <p:nvCxnSpPr>
          <p:cNvPr id="33" name="32 Conector recto de flecha"/>
          <p:cNvCxnSpPr/>
          <p:nvPr/>
        </p:nvCxnSpPr>
        <p:spPr>
          <a:xfrm flipH="1" flipV="1">
            <a:off x="2267744" y="1700808"/>
            <a:ext cx="8384" cy="944488"/>
          </a:xfrm>
          <a:prstGeom prst="straightConnector1">
            <a:avLst/>
          </a:prstGeom>
          <a:ln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916832"/>
            <a:ext cx="144016" cy="5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713786"/>
            <a:ext cx="144016" cy="5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453987">
            <a:off x="2696561" y="4718697"/>
            <a:ext cx="126017" cy="37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48 Conector recto de flecha"/>
          <p:cNvCxnSpPr/>
          <p:nvPr/>
        </p:nvCxnSpPr>
        <p:spPr>
          <a:xfrm flipH="1">
            <a:off x="2627784" y="1196752"/>
            <a:ext cx="2664296" cy="8384"/>
          </a:xfrm>
          <a:prstGeom prst="straightConnector1">
            <a:avLst/>
          </a:prstGeom>
          <a:ln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52 CuadroTexto"/>
          <p:cNvSpPr txBox="1"/>
          <p:nvPr/>
        </p:nvSpPr>
        <p:spPr>
          <a:xfrm>
            <a:off x="3131840" y="980728"/>
            <a:ext cx="16561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b="1" dirty="0" smtClean="0"/>
              <a:t>Visualización de la Data Transmitida</a:t>
            </a:r>
          </a:p>
        </p:txBody>
      </p:sp>
      <p:grpSp>
        <p:nvGrpSpPr>
          <p:cNvPr id="6" name="85 Grupo"/>
          <p:cNvGrpSpPr/>
          <p:nvPr/>
        </p:nvGrpSpPr>
        <p:grpSpPr>
          <a:xfrm>
            <a:off x="850384" y="1285860"/>
            <a:ext cx="864096" cy="1170712"/>
            <a:chOff x="1115616" y="1700808"/>
            <a:chExt cx="864096" cy="1170712"/>
          </a:xfrm>
        </p:grpSpPr>
        <p:sp>
          <p:nvSpPr>
            <p:cNvPr id="35" name="34 CuadroTexto"/>
            <p:cNvSpPr txBox="1"/>
            <p:nvPr/>
          </p:nvSpPr>
          <p:spPr>
            <a:xfrm>
              <a:off x="1115616" y="2132856"/>
              <a:ext cx="8640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Proceso de</a:t>
              </a:r>
            </a:p>
            <a:p>
              <a:pPr algn="ctr"/>
              <a:r>
                <a:rPr lang="es-PE" sz="1050" b="1" dirty="0" smtClean="0"/>
                <a:t>Migración</a:t>
              </a:r>
            </a:p>
            <a:p>
              <a:pPr algn="ctr"/>
              <a:r>
                <a:rPr lang="es-PE" sz="1050" b="1" dirty="0" smtClean="0"/>
                <a:t>por Pliego y/o U.E.</a:t>
              </a:r>
            </a:p>
          </p:txBody>
        </p:sp>
        <p:pic>
          <p:nvPicPr>
            <p:cNvPr id="54" name="Picture 41" descr="ejecutivo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 r="1944"/>
            <a:stretch>
              <a:fillRect/>
            </a:stretch>
          </p:blipFill>
          <p:spPr bwMode="auto">
            <a:xfrm flipH="1">
              <a:off x="1259632" y="1700808"/>
              <a:ext cx="533985" cy="432048"/>
            </a:xfrm>
            <a:prstGeom prst="rect">
              <a:avLst/>
            </a:prstGeom>
            <a:noFill/>
          </p:spPr>
        </p:pic>
      </p:grpSp>
      <p:grpSp>
        <p:nvGrpSpPr>
          <p:cNvPr id="7" name="87 Grupo"/>
          <p:cNvGrpSpPr/>
          <p:nvPr/>
        </p:nvGrpSpPr>
        <p:grpSpPr>
          <a:xfrm>
            <a:off x="5292080" y="260648"/>
            <a:ext cx="3168352" cy="2088232"/>
            <a:chOff x="5292080" y="260648"/>
            <a:chExt cx="3168352" cy="2088232"/>
          </a:xfrm>
        </p:grpSpPr>
        <p:pic>
          <p:nvPicPr>
            <p:cNvPr id="46" name="45 Imagen" descr="imagesCA5COPND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2080" y="260648"/>
              <a:ext cx="3168352" cy="2088232"/>
            </a:xfrm>
            <a:prstGeom prst="rect">
              <a:avLst/>
            </a:prstGeom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868144" y="589828"/>
              <a:ext cx="2160239" cy="1110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59 Rectángulo"/>
            <p:cNvSpPr/>
            <p:nvPr/>
          </p:nvSpPr>
          <p:spPr>
            <a:xfrm>
              <a:off x="5796136" y="1628800"/>
              <a:ext cx="19926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PE" sz="1400" b="1" dirty="0" smtClean="0"/>
                <a:t>Módulo web de</a:t>
              </a:r>
            </a:p>
            <a:p>
              <a:pPr algn="ctr"/>
              <a:r>
                <a:rPr lang="es-PE" sz="1400" b="1" dirty="0" smtClean="0"/>
                <a:t> Operaciones Recíprocas</a:t>
              </a:r>
              <a:endParaRPr lang="es-PE" sz="1400" b="1" dirty="0"/>
            </a:p>
          </p:txBody>
        </p:sp>
      </p:grpSp>
      <p:sp>
        <p:nvSpPr>
          <p:cNvPr id="61" name="60 Rectángulo"/>
          <p:cNvSpPr/>
          <p:nvPr/>
        </p:nvSpPr>
        <p:spPr>
          <a:xfrm>
            <a:off x="238315" y="260648"/>
            <a:ext cx="4711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RECEPCION DE OPERACIONES RECIPROCAS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61 Rectángulo"/>
          <p:cNvSpPr/>
          <p:nvPr/>
        </p:nvSpPr>
        <p:spPr>
          <a:xfrm>
            <a:off x="4598646" y="6021288"/>
            <a:ext cx="22857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dirty="0" smtClean="0"/>
              <a:t>Modificación de Data OA-3B</a:t>
            </a:r>
          </a:p>
          <a:p>
            <a:pPr algn="ctr"/>
            <a:r>
              <a:rPr lang="es-PE" sz="1400" b="1" dirty="0" smtClean="0">
                <a:solidFill>
                  <a:srgbClr val="0070C0"/>
                </a:solidFill>
              </a:rPr>
              <a:t>OA-3 y OA-3A</a:t>
            </a:r>
            <a:endParaRPr lang="es-PE" sz="1400" b="1" dirty="0">
              <a:solidFill>
                <a:srgbClr val="0070C0"/>
              </a:solidFill>
            </a:endParaRPr>
          </a:p>
        </p:txBody>
      </p:sp>
      <p:grpSp>
        <p:nvGrpSpPr>
          <p:cNvPr id="10" name="88 Grupo"/>
          <p:cNvGrpSpPr/>
          <p:nvPr/>
        </p:nvGrpSpPr>
        <p:grpSpPr>
          <a:xfrm>
            <a:off x="5796136" y="4581128"/>
            <a:ext cx="1008112" cy="1009129"/>
            <a:chOff x="5796136" y="4581128"/>
            <a:chExt cx="1008112" cy="1009129"/>
          </a:xfrm>
        </p:grpSpPr>
        <p:pic>
          <p:nvPicPr>
            <p:cNvPr id="63" name="Picture 41" descr="ejecutivo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 r="1944"/>
            <a:stretch>
              <a:fillRect/>
            </a:stretch>
          </p:blipFill>
          <p:spPr bwMode="auto">
            <a:xfrm>
              <a:off x="6046949" y="4581128"/>
              <a:ext cx="432048" cy="432048"/>
            </a:xfrm>
            <a:prstGeom prst="rect">
              <a:avLst/>
            </a:prstGeom>
            <a:noFill/>
          </p:spPr>
        </p:pic>
        <p:sp>
          <p:nvSpPr>
            <p:cNvPr id="64" name="63 CuadroTexto"/>
            <p:cNvSpPr txBox="1"/>
            <p:nvPr/>
          </p:nvSpPr>
          <p:spPr>
            <a:xfrm>
              <a:off x="5796136" y="5013176"/>
              <a:ext cx="100811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Analista-DGCP-DACE</a:t>
              </a:r>
            </a:p>
            <a:p>
              <a:pPr algn="ctr"/>
              <a:r>
                <a:rPr lang="es-PE" sz="1050" b="1" dirty="0" smtClean="0"/>
                <a:t>(</a:t>
              </a:r>
              <a:r>
                <a:rPr lang="es-PE" sz="1050" b="1" dirty="0" err="1" smtClean="0"/>
                <a:t>Sectorista</a:t>
              </a:r>
              <a:r>
                <a:rPr lang="es-PE" sz="1050" b="1" dirty="0" smtClean="0"/>
                <a:t>)</a:t>
              </a:r>
            </a:p>
          </p:txBody>
        </p:sp>
      </p:grpSp>
      <p:pic>
        <p:nvPicPr>
          <p:cNvPr id="65" name="64 Imagen" descr="imagesCAAY4A6Y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50805" y="4149080"/>
            <a:ext cx="504056" cy="504056"/>
          </a:xfrm>
          <a:prstGeom prst="rect">
            <a:avLst/>
          </a:prstGeom>
        </p:spPr>
      </p:pic>
      <p:sp>
        <p:nvSpPr>
          <p:cNvPr id="68" name="67 Rectángulo"/>
          <p:cNvSpPr/>
          <p:nvPr/>
        </p:nvSpPr>
        <p:spPr>
          <a:xfrm>
            <a:off x="1820813" y="5976484"/>
            <a:ext cx="172316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dirty="0" smtClean="0"/>
              <a:t>Envío de Data OA-3B</a:t>
            </a:r>
          </a:p>
          <a:p>
            <a:pPr algn="ctr"/>
            <a:r>
              <a:rPr lang="es-PE" sz="1400" b="1" dirty="0" smtClean="0"/>
              <a:t>Semestre y Cierre</a:t>
            </a:r>
          </a:p>
          <a:p>
            <a:pPr algn="ctr"/>
            <a:r>
              <a:rPr lang="es-PE" sz="1400" b="1" dirty="0" smtClean="0">
                <a:solidFill>
                  <a:srgbClr val="0070C0"/>
                </a:solidFill>
              </a:rPr>
              <a:t>OA-3 y OA-3A</a:t>
            </a:r>
            <a:endParaRPr lang="es-PE" sz="1400" b="1" dirty="0">
              <a:solidFill>
                <a:srgbClr val="0070C0"/>
              </a:solidFill>
            </a:endParaRPr>
          </a:p>
        </p:txBody>
      </p:sp>
      <p:pic>
        <p:nvPicPr>
          <p:cNvPr id="73" name="72 Imagen" descr="imagesCAXASRQ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50805" y="4941168"/>
            <a:ext cx="485681" cy="438348"/>
          </a:xfrm>
          <a:prstGeom prst="rect">
            <a:avLst/>
          </a:prstGeom>
        </p:spPr>
      </p:pic>
      <p:grpSp>
        <p:nvGrpSpPr>
          <p:cNvPr id="12" name="74 Grupo"/>
          <p:cNvGrpSpPr/>
          <p:nvPr/>
        </p:nvGrpSpPr>
        <p:grpSpPr>
          <a:xfrm>
            <a:off x="2555776" y="4581128"/>
            <a:ext cx="2232248" cy="576064"/>
            <a:chOff x="2555776" y="4581128"/>
            <a:chExt cx="2736304" cy="576064"/>
          </a:xfrm>
        </p:grpSpPr>
        <p:cxnSp>
          <p:nvCxnSpPr>
            <p:cNvPr id="69" name="68 Conector recto de flecha"/>
            <p:cNvCxnSpPr/>
            <p:nvPr/>
          </p:nvCxnSpPr>
          <p:spPr>
            <a:xfrm>
              <a:off x="2555776" y="4869160"/>
              <a:ext cx="2232248" cy="0"/>
            </a:xfrm>
            <a:prstGeom prst="straightConnector1">
              <a:avLst/>
            </a:prstGeom>
            <a:ln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75 Conector recto de flecha"/>
            <p:cNvCxnSpPr/>
            <p:nvPr/>
          </p:nvCxnSpPr>
          <p:spPr>
            <a:xfrm flipV="1">
              <a:off x="4788024" y="4581128"/>
              <a:ext cx="504056" cy="296416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 de flecha"/>
            <p:cNvCxnSpPr/>
            <p:nvPr/>
          </p:nvCxnSpPr>
          <p:spPr>
            <a:xfrm>
              <a:off x="4788024" y="4877544"/>
              <a:ext cx="504056" cy="279648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1" name="80 Conector recto de flecha"/>
          <p:cNvCxnSpPr/>
          <p:nvPr/>
        </p:nvCxnSpPr>
        <p:spPr>
          <a:xfrm flipH="1">
            <a:off x="5110845" y="4869160"/>
            <a:ext cx="864096" cy="8384"/>
          </a:xfrm>
          <a:prstGeom prst="straightConnector1">
            <a:avLst/>
          </a:prstGeom>
          <a:ln>
            <a:solidFill>
              <a:srgbClr val="C0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/>
          <p:nvPr/>
        </p:nvCxnSpPr>
        <p:spPr>
          <a:xfrm flipV="1">
            <a:off x="6228184" y="3140968"/>
            <a:ext cx="0" cy="1368152"/>
          </a:xfrm>
          <a:prstGeom prst="straightConnector1">
            <a:avLst/>
          </a:prstGeom>
          <a:ln>
            <a:solidFill>
              <a:srgbClr val="C0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flipH="1">
            <a:off x="2771800" y="3140968"/>
            <a:ext cx="3456384" cy="0"/>
          </a:xfrm>
          <a:prstGeom prst="straightConnector1">
            <a:avLst/>
          </a:prstGeom>
          <a:ln>
            <a:solidFill>
              <a:srgbClr val="C0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58354" y="2492896"/>
            <a:ext cx="918102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1" name="50 Conector recto de flecha"/>
          <p:cNvCxnSpPr/>
          <p:nvPr/>
        </p:nvCxnSpPr>
        <p:spPr>
          <a:xfrm>
            <a:off x="8172400" y="1916832"/>
            <a:ext cx="27003" cy="576064"/>
          </a:xfrm>
          <a:prstGeom prst="straightConnector1">
            <a:avLst/>
          </a:prstGeom>
          <a:ln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77 CuadroTexto"/>
          <p:cNvSpPr txBox="1"/>
          <p:nvPr/>
        </p:nvSpPr>
        <p:spPr>
          <a:xfrm>
            <a:off x="7668344" y="3861048"/>
            <a:ext cx="11521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b="1" dirty="0" smtClean="0"/>
              <a:t>Reporte de Acta</a:t>
            </a:r>
          </a:p>
          <a:p>
            <a:pPr algn="ctr"/>
            <a:r>
              <a:rPr lang="es-PE" sz="1050" b="1" dirty="0" smtClean="0"/>
              <a:t>de Conciliación</a:t>
            </a:r>
          </a:p>
        </p:txBody>
      </p:sp>
      <p:pic>
        <p:nvPicPr>
          <p:cNvPr id="83" name="82 Imagen" descr="imagesCAIA3MYS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571604" y="3143248"/>
            <a:ext cx="288319" cy="360040"/>
          </a:xfrm>
          <a:prstGeom prst="rect">
            <a:avLst/>
          </a:prstGeom>
        </p:spPr>
      </p:pic>
      <p:pic>
        <p:nvPicPr>
          <p:cNvPr id="85" name="84 Imagen" descr="canda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1547664" y="3140968"/>
            <a:ext cx="395486" cy="395486"/>
          </a:xfrm>
          <a:prstGeom prst="rect">
            <a:avLst/>
          </a:prstGeom>
        </p:spPr>
      </p:pic>
      <p:sp>
        <p:nvSpPr>
          <p:cNvPr id="52" name="5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3</a:t>
            </a:fld>
            <a:endParaRPr lang="es-PE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1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8" dur="1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3" grpId="0"/>
      <p:bldP spid="62" grpId="0"/>
      <p:bldP spid="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79512" y="116632"/>
            <a:ext cx="878497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REPORTE DE ACTA DE CONCILIACIÓN</a:t>
            </a:r>
            <a:r>
              <a:rPr kumimoji="0" lang="es-PE" b="1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 ENTRE AMBAS  U.E. </a:t>
            </a:r>
            <a:endParaRPr kumimoji="0" lang="es-PE" b="1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171302" y="6160458"/>
            <a:ext cx="878497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EL ACTA SOLO SE VISUALIZARÁ E IMPRIMIRÁ</a:t>
            </a:r>
            <a:r>
              <a:rPr kumimoji="0" lang="es-PE" sz="11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CUANDO AMBAS UNIDADES EJECUTORAS (INFORMANTE Y RECIPROCA) HAYAN CERRADO EL ACTA DE CONCILIACIÓN, CASO CONTARIO NO SE PODRÁ VISUALIZAR.</a:t>
            </a:r>
            <a:endParaRPr kumimoji="0" lang="es-PE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30</a:t>
            </a:fld>
            <a:endParaRPr lang="es-PE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692696"/>
            <a:ext cx="856895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31</a:t>
            </a:fld>
            <a:endParaRPr lang="es-PE"/>
          </a:p>
        </p:txBody>
      </p:sp>
      <p:sp>
        <p:nvSpPr>
          <p:cNvPr id="5" name="1 Título"/>
          <p:cNvSpPr>
            <a:spLocks noGrp="1"/>
          </p:cNvSpPr>
          <p:nvPr>
            <p:ph type="title" idx="4294967295"/>
          </p:nvPr>
        </p:nvSpPr>
        <p:spPr>
          <a:xfrm>
            <a:off x="762000" y="358775"/>
            <a:ext cx="8382000" cy="647700"/>
          </a:xfrm>
        </p:spPr>
        <p:txBody>
          <a:bodyPr>
            <a:noAutofit/>
          </a:bodyPr>
          <a:lstStyle/>
          <a:p>
            <a:pPr algn="just"/>
            <a:r>
              <a:rPr lang="es-PE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2.- GENERACIÓN DE ACTA EN EXCEL CUANDO LA U.E. RECIPROCA NO TRANSMITIO DATA.</a:t>
            </a:r>
            <a:endParaRPr lang="es-PE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66127"/>
            <a:ext cx="8496944" cy="505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187624" y="4131725"/>
            <a:ext cx="7632848" cy="16137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8208912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32</a:t>
            </a:fld>
            <a:endParaRPr lang="es-PE"/>
          </a:p>
        </p:txBody>
      </p:sp>
      <p:sp>
        <p:nvSpPr>
          <p:cNvPr id="7" name="1 Título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5435600" cy="431800"/>
          </a:xfrm>
        </p:spPr>
        <p:txBody>
          <a:bodyPr>
            <a:noAutofit/>
          </a:bodyPr>
          <a:lstStyle/>
          <a:p>
            <a:pPr algn="just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GENERACION DEL ACTA DE LA U.E. INFORMANTE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331640" y="6237312"/>
            <a:ext cx="71872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b="1" dirty="0" smtClean="0"/>
              <a:t>NO SE CREA EL NRO. DE ACTA O PRE-ACTA POR QUE LA U.E. RECIPROCA NO TRANSMITIO DATA</a:t>
            </a:r>
            <a:endParaRPr lang="es-PE" sz="1400" b="1" dirty="0"/>
          </a:p>
        </p:txBody>
      </p:sp>
      <p:sp>
        <p:nvSpPr>
          <p:cNvPr id="5" name="4 Rectángulo"/>
          <p:cNvSpPr/>
          <p:nvPr/>
        </p:nvSpPr>
        <p:spPr>
          <a:xfrm>
            <a:off x="4776149" y="2889319"/>
            <a:ext cx="225848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1547664" y="620688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 smtClean="0"/>
              <a:t>REPORTE DE LA U.E. INFORMANTE SIN RECIPROCIDAD GENERADA EN EXCEL PARA CUMPLIR CON LA FECHA DE PRESENTACIÓN</a:t>
            </a:r>
            <a:endParaRPr lang="es-PE" sz="1600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33</a:t>
            </a:fld>
            <a:endParaRPr lang="es-PE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386" y="2609850"/>
            <a:ext cx="8653784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"/>
          <p:cNvSpPr/>
          <p:nvPr/>
        </p:nvSpPr>
        <p:spPr>
          <a:xfrm>
            <a:off x="-32" y="5000636"/>
            <a:ext cx="9144032" cy="18573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34</a:t>
            </a:fld>
            <a:endParaRPr lang="es-PE" dirty="0"/>
          </a:p>
        </p:txBody>
      </p:sp>
      <p:pic>
        <p:nvPicPr>
          <p:cNvPr id="49154" name="Picture 2" descr="http://www.contapyme.com/images/comunes/modulos/conciliacion_bancaria/conciliacion_bancar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221088"/>
          </a:xfrm>
          <a:prstGeom prst="rect">
            <a:avLst/>
          </a:prstGeom>
          <a:noFill/>
        </p:spPr>
      </p:pic>
      <p:sp>
        <p:nvSpPr>
          <p:cNvPr id="16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4</a:t>
            </a:fld>
            <a:endParaRPr lang="es-PE" dirty="0"/>
          </a:p>
        </p:txBody>
      </p:sp>
      <p:sp>
        <p:nvSpPr>
          <p:cNvPr id="13" name="12 Rectángulo"/>
          <p:cNvSpPr/>
          <p:nvPr/>
        </p:nvSpPr>
        <p:spPr>
          <a:xfrm>
            <a:off x="1183834" y="206236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Efectivo y Equivalente de Efecto</a:t>
            </a:r>
            <a:endParaRPr lang="es-PE" dirty="0"/>
          </a:p>
        </p:txBody>
      </p:sp>
      <p:sp>
        <p:nvSpPr>
          <p:cNvPr id="14" name="13 Rectángulo"/>
          <p:cNvSpPr/>
          <p:nvPr/>
        </p:nvSpPr>
        <p:spPr>
          <a:xfrm>
            <a:off x="5580112" y="689159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Pagar a Proveedores</a:t>
            </a:r>
            <a:endParaRPr lang="es-PE" dirty="0"/>
          </a:p>
        </p:txBody>
      </p:sp>
      <p:sp>
        <p:nvSpPr>
          <p:cNvPr id="15" name="14 Rectángulo"/>
          <p:cNvSpPr/>
          <p:nvPr/>
        </p:nvSpPr>
        <p:spPr>
          <a:xfrm>
            <a:off x="5578137" y="1314697"/>
            <a:ext cx="2232248" cy="692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Impuestos, Contribuciones y Otros </a:t>
            </a:r>
            <a:endParaRPr lang="es-PE" dirty="0"/>
          </a:p>
        </p:txBody>
      </p:sp>
      <p:sp>
        <p:nvSpPr>
          <p:cNvPr id="16" name="15 Rectángulo"/>
          <p:cNvSpPr/>
          <p:nvPr/>
        </p:nvSpPr>
        <p:spPr>
          <a:xfrm>
            <a:off x="5580112" y="205928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Operaciones de Crédito</a:t>
            </a:r>
            <a:endParaRPr lang="es-PE" dirty="0"/>
          </a:p>
        </p:txBody>
      </p:sp>
      <p:sp>
        <p:nvSpPr>
          <p:cNvPr id="17" name="16 Rectángulo"/>
          <p:cNvSpPr/>
          <p:nvPr/>
        </p:nvSpPr>
        <p:spPr>
          <a:xfrm>
            <a:off x="5578137" y="267173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Parte Corriente Deudas a Largo Plazo</a:t>
            </a:r>
            <a:endParaRPr lang="es-PE" dirty="0"/>
          </a:p>
        </p:txBody>
      </p:sp>
      <p:sp>
        <p:nvSpPr>
          <p:cNvPr id="18" name="17 Rectángulo"/>
          <p:cNvSpPr/>
          <p:nvPr/>
        </p:nvSpPr>
        <p:spPr>
          <a:xfrm>
            <a:off x="5580112" y="327306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sp>
        <p:nvSpPr>
          <p:cNvPr id="19" name="18 CuadroTexto"/>
          <p:cNvSpPr txBox="1"/>
          <p:nvPr/>
        </p:nvSpPr>
        <p:spPr>
          <a:xfrm>
            <a:off x="256068" y="620688"/>
            <a:ext cx="4854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Situación Financiera – Activo Corriente</a:t>
            </a:r>
            <a:endParaRPr lang="es-PE" b="1" dirty="0"/>
          </a:p>
        </p:txBody>
      </p:sp>
      <p:cxnSp>
        <p:nvCxnSpPr>
          <p:cNvPr id="27" name="26 Conector angular"/>
          <p:cNvCxnSpPr>
            <a:stCxn id="13" idx="3"/>
            <a:endCxn id="14" idx="1"/>
          </p:cNvCxnSpPr>
          <p:nvPr/>
        </p:nvCxnSpPr>
        <p:spPr>
          <a:xfrm flipV="1">
            <a:off x="3416082" y="977191"/>
            <a:ext cx="2164030" cy="137320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angular"/>
          <p:cNvCxnSpPr>
            <a:stCxn id="13" idx="3"/>
            <a:endCxn id="15" idx="1"/>
          </p:cNvCxnSpPr>
          <p:nvPr/>
        </p:nvCxnSpPr>
        <p:spPr>
          <a:xfrm flipV="1">
            <a:off x="3416082" y="1660738"/>
            <a:ext cx="2162055" cy="68965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angular"/>
          <p:cNvCxnSpPr>
            <a:stCxn id="13" idx="3"/>
            <a:endCxn id="16" idx="1"/>
          </p:cNvCxnSpPr>
          <p:nvPr/>
        </p:nvCxnSpPr>
        <p:spPr>
          <a:xfrm flipV="1">
            <a:off x="3416082" y="2347318"/>
            <a:ext cx="2164030" cy="307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angular"/>
          <p:cNvCxnSpPr>
            <a:stCxn id="13" idx="3"/>
            <a:endCxn id="17" idx="1"/>
          </p:cNvCxnSpPr>
          <p:nvPr/>
        </p:nvCxnSpPr>
        <p:spPr>
          <a:xfrm>
            <a:off x="3416082" y="2350396"/>
            <a:ext cx="2162055" cy="60936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angular"/>
          <p:cNvCxnSpPr>
            <a:stCxn id="13" idx="3"/>
            <a:endCxn id="18" idx="1"/>
          </p:cNvCxnSpPr>
          <p:nvPr/>
        </p:nvCxnSpPr>
        <p:spPr>
          <a:xfrm>
            <a:off x="3416082" y="2350396"/>
            <a:ext cx="2164030" cy="121069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Rectángulo"/>
          <p:cNvSpPr/>
          <p:nvPr/>
        </p:nvSpPr>
        <p:spPr>
          <a:xfrm>
            <a:off x="1187624" y="4979067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Inversiones Disponibles</a:t>
            </a:r>
            <a:endParaRPr lang="es-PE" dirty="0"/>
          </a:p>
        </p:txBody>
      </p:sp>
      <p:sp>
        <p:nvSpPr>
          <p:cNvPr id="37" name="36 Rectángulo"/>
          <p:cNvSpPr/>
          <p:nvPr/>
        </p:nvSpPr>
        <p:spPr>
          <a:xfrm>
            <a:off x="5588037" y="3927245"/>
            <a:ext cx="2232248" cy="7978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Valores, Títulos y Obligaciones en Circulación</a:t>
            </a:r>
            <a:endParaRPr lang="es-PE" dirty="0"/>
          </a:p>
        </p:txBody>
      </p:sp>
      <p:sp>
        <p:nvSpPr>
          <p:cNvPr id="38" name="37 Rectángulo"/>
          <p:cNvSpPr/>
          <p:nvPr/>
        </p:nvSpPr>
        <p:spPr>
          <a:xfrm>
            <a:off x="5590012" y="4757990"/>
            <a:ext cx="2232248" cy="10081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Adeudos y Obligaciones Financieras a Corto Plazo</a:t>
            </a:r>
            <a:endParaRPr lang="es-PE" dirty="0"/>
          </a:p>
        </p:txBody>
      </p:sp>
      <p:cxnSp>
        <p:nvCxnSpPr>
          <p:cNvPr id="40" name="39 Conector angular"/>
          <p:cNvCxnSpPr>
            <a:stCxn id="36" idx="3"/>
            <a:endCxn id="37" idx="1"/>
          </p:cNvCxnSpPr>
          <p:nvPr/>
        </p:nvCxnSpPr>
        <p:spPr>
          <a:xfrm flipV="1">
            <a:off x="3419872" y="4326195"/>
            <a:ext cx="2168165" cy="94090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angular"/>
          <p:cNvCxnSpPr>
            <a:stCxn id="36" idx="3"/>
            <a:endCxn id="38" idx="1"/>
          </p:cNvCxnSpPr>
          <p:nvPr/>
        </p:nvCxnSpPr>
        <p:spPr>
          <a:xfrm flipV="1">
            <a:off x="3419872" y="5262046"/>
            <a:ext cx="2170140" cy="505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57 Rectángulo"/>
          <p:cNvSpPr/>
          <p:nvPr/>
        </p:nvSpPr>
        <p:spPr>
          <a:xfrm>
            <a:off x="5576162" y="5804506"/>
            <a:ext cx="2232248" cy="576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Pagar</a:t>
            </a:r>
            <a:endParaRPr lang="es-PE" dirty="0"/>
          </a:p>
        </p:txBody>
      </p:sp>
      <p:cxnSp>
        <p:nvCxnSpPr>
          <p:cNvPr id="62" name="61 Conector angular"/>
          <p:cNvCxnSpPr>
            <a:stCxn id="36" idx="3"/>
            <a:endCxn id="58" idx="1"/>
          </p:cNvCxnSpPr>
          <p:nvPr/>
        </p:nvCxnSpPr>
        <p:spPr>
          <a:xfrm>
            <a:off x="3419872" y="5267099"/>
            <a:ext cx="2156290" cy="82540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1 Título"/>
          <p:cNvSpPr txBox="1">
            <a:spLocks/>
          </p:cNvSpPr>
          <p:nvPr/>
        </p:nvSpPr>
        <p:spPr>
          <a:xfrm>
            <a:off x="467544" y="107791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CONCILIACION DE CUENTAS DE LA ACTIVIDAD GUBERNAMENTAL</a:t>
            </a:r>
            <a:endParaRPr kumimoji="0" lang="es-PE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6" grpId="0" animBg="1"/>
      <p:bldP spid="37" grpId="0" animBg="1"/>
      <p:bldP spid="38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1216726" y="327391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Cobrar</a:t>
            </a:r>
            <a:endParaRPr lang="es-PE" dirty="0"/>
          </a:p>
        </p:txBody>
      </p:sp>
      <p:sp>
        <p:nvSpPr>
          <p:cNvPr id="11" name="10 Rectángulo"/>
          <p:cNvSpPr/>
          <p:nvPr/>
        </p:nvSpPr>
        <p:spPr>
          <a:xfrm>
            <a:off x="5580112" y="140271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Pagar a Proveedores</a:t>
            </a:r>
            <a:endParaRPr lang="es-PE" dirty="0"/>
          </a:p>
        </p:txBody>
      </p:sp>
      <p:sp>
        <p:nvSpPr>
          <p:cNvPr id="12" name="11 Rectángulo"/>
          <p:cNvSpPr/>
          <p:nvPr/>
        </p:nvSpPr>
        <p:spPr>
          <a:xfrm>
            <a:off x="5578137" y="2301379"/>
            <a:ext cx="2232248" cy="692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Impuestos, Contribuciones y Otros </a:t>
            </a:r>
            <a:endParaRPr lang="es-PE" dirty="0"/>
          </a:p>
        </p:txBody>
      </p:sp>
      <p:sp>
        <p:nvSpPr>
          <p:cNvPr id="13" name="12 Rectángulo"/>
          <p:cNvSpPr/>
          <p:nvPr/>
        </p:nvSpPr>
        <p:spPr>
          <a:xfrm>
            <a:off x="5580112" y="328346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Operaciones de Crédito</a:t>
            </a:r>
            <a:endParaRPr lang="es-PE" dirty="0"/>
          </a:p>
        </p:txBody>
      </p:sp>
      <p:sp>
        <p:nvSpPr>
          <p:cNvPr id="14" name="13 Rectángulo"/>
          <p:cNvSpPr/>
          <p:nvPr/>
        </p:nvSpPr>
        <p:spPr>
          <a:xfrm>
            <a:off x="5578137" y="416904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Parte Corriente Deudas a Largo Plazo</a:t>
            </a:r>
            <a:endParaRPr lang="es-PE" dirty="0"/>
          </a:p>
        </p:txBody>
      </p:sp>
      <p:sp>
        <p:nvSpPr>
          <p:cNvPr id="15" name="14 Rectángulo"/>
          <p:cNvSpPr/>
          <p:nvPr/>
        </p:nvSpPr>
        <p:spPr>
          <a:xfrm>
            <a:off x="5580112" y="5090995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sp>
        <p:nvSpPr>
          <p:cNvPr id="16" name="15 CuadroTexto"/>
          <p:cNvSpPr txBox="1"/>
          <p:nvPr/>
        </p:nvSpPr>
        <p:spPr>
          <a:xfrm>
            <a:off x="201999" y="620688"/>
            <a:ext cx="4854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Situación Financiera – Activo Corriente</a:t>
            </a:r>
            <a:endParaRPr lang="es-PE" b="1" dirty="0"/>
          </a:p>
        </p:txBody>
      </p:sp>
      <p:cxnSp>
        <p:nvCxnSpPr>
          <p:cNvPr id="18" name="17 Conector angular"/>
          <p:cNvCxnSpPr>
            <a:stCxn id="8" idx="3"/>
            <a:endCxn id="11" idx="1"/>
          </p:cNvCxnSpPr>
          <p:nvPr/>
        </p:nvCxnSpPr>
        <p:spPr>
          <a:xfrm flipV="1">
            <a:off x="3448974" y="1690748"/>
            <a:ext cx="2131138" cy="187119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angular"/>
          <p:cNvCxnSpPr>
            <a:stCxn id="8" idx="3"/>
            <a:endCxn id="12" idx="1"/>
          </p:cNvCxnSpPr>
          <p:nvPr/>
        </p:nvCxnSpPr>
        <p:spPr>
          <a:xfrm flipV="1">
            <a:off x="3448974" y="2647420"/>
            <a:ext cx="2129163" cy="91452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angular"/>
          <p:cNvCxnSpPr>
            <a:stCxn id="8" idx="3"/>
            <a:endCxn id="13" idx="1"/>
          </p:cNvCxnSpPr>
          <p:nvPr/>
        </p:nvCxnSpPr>
        <p:spPr>
          <a:xfrm>
            <a:off x="3448974" y="3561945"/>
            <a:ext cx="2131138" cy="955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angular"/>
          <p:cNvCxnSpPr>
            <a:stCxn id="8" idx="3"/>
            <a:endCxn id="14" idx="1"/>
          </p:cNvCxnSpPr>
          <p:nvPr/>
        </p:nvCxnSpPr>
        <p:spPr>
          <a:xfrm>
            <a:off x="3448974" y="3561945"/>
            <a:ext cx="2129163" cy="89512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angular"/>
          <p:cNvCxnSpPr>
            <a:stCxn id="8" idx="3"/>
            <a:endCxn id="15" idx="1"/>
          </p:cNvCxnSpPr>
          <p:nvPr/>
        </p:nvCxnSpPr>
        <p:spPr>
          <a:xfrm>
            <a:off x="3448974" y="3561945"/>
            <a:ext cx="2131138" cy="181708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4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5</a:t>
            </a:fld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212132" y="27157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por Cobrar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5580112" y="133146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Pagar a Proveedores</a:t>
            </a:r>
            <a:endParaRPr lang="es-PE" dirty="0"/>
          </a:p>
        </p:txBody>
      </p:sp>
      <p:sp>
        <p:nvSpPr>
          <p:cNvPr id="8" name="7 Rectángulo"/>
          <p:cNvSpPr/>
          <p:nvPr/>
        </p:nvSpPr>
        <p:spPr>
          <a:xfrm>
            <a:off x="5578137" y="1957004"/>
            <a:ext cx="2232248" cy="692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Impuestos, Contribuciones y Otros </a:t>
            </a:r>
            <a:endParaRPr lang="es-PE" dirty="0"/>
          </a:p>
        </p:txBody>
      </p:sp>
      <p:sp>
        <p:nvSpPr>
          <p:cNvPr id="9" name="8 Rectángulo"/>
          <p:cNvSpPr/>
          <p:nvPr/>
        </p:nvSpPr>
        <p:spPr>
          <a:xfrm>
            <a:off x="5580112" y="270159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Operaciones de Crédito</a:t>
            </a:r>
            <a:endParaRPr lang="es-PE" dirty="0"/>
          </a:p>
        </p:txBody>
      </p:sp>
      <p:sp>
        <p:nvSpPr>
          <p:cNvPr id="10" name="9 Rectángulo"/>
          <p:cNvSpPr/>
          <p:nvPr/>
        </p:nvSpPr>
        <p:spPr>
          <a:xfrm>
            <a:off x="5578137" y="3325915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Parte Corriente Deudas a Largo Plazo</a:t>
            </a:r>
            <a:endParaRPr lang="es-PE" dirty="0"/>
          </a:p>
        </p:txBody>
      </p:sp>
      <p:sp>
        <p:nvSpPr>
          <p:cNvPr id="11" name="10 Rectángulo"/>
          <p:cNvSpPr/>
          <p:nvPr/>
        </p:nvSpPr>
        <p:spPr>
          <a:xfrm>
            <a:off x="5580112" y="3950995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cxnSp>
        <p:nvCxnSpPr>
          <p:cNvPr id="12" name="11 Conector angular"/>
          <p:cNvCxnSpPr>
            <a:stCxn id="6" idx="3"/>
            <a:endCxn id="7" idx="1"/>
          </p:cNvCxnSpPr>
          <p:nvPr/>
        </p:nvCxnSpPr>
        <p:spPr>
          <a:xfrm flipV="1">
            <a:off x="3444380" y="1619498"/>
            <a:ext cx="2135732" cy="138432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angular"/>
          <p:cNvCxnSpPr>
            <a:stCxn id="6" idx="3"/>
            <a:endCxn id="8" idx="1"/>
          </p:cNvCxnSpPr>
          <p:nvPr/>
        </p:nvCxnSpPr>
        <p:spPr>
          <a:xfrm flipV="1">
            <a:off x="3444380" y="2303045"/>
            <a:ext cx="2133757" cy="7007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angular"/>
          <p:cNvCxnSpPr>
            <a:stCxn id="6" idx="3"/>
            <a:endCxn id="9" idx="1"/>
          </p:cNvCxnSpPr>
          <p:nvPr/>
        </p:nvCxnSpPr>
        <p:spPr>
          <a:xfrm flipV="1">
            <a:off x="3444380" y="2989625"/>
            <a:ext cx="2135732" cy="1419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angular"/>
          <p:cNvCxnSpPr>
            <a:stCxn id="6" idx="3"/>
            <a:endCxn id="10" idx="1"/>
          </p:cNvCxnSpPr>
          <p:nvPr/>
        </p:nvCxnSpPr>
        <p:spPr>
          <a:xfrm>
            <a:off x="3444380" y="3003820"/>
            <a:ext cx="2133757" cy="61012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angular"/>
          <p:cNvCxnSpPr>
            <a:stCxn id="6" idx="3"/>
            <a:endCxn id="11" idx="1"/>
          </p:cNvCxnSpPr>
          <p:nvPr/>
        </p:nvCxnSpPr>
        <p:spPr>
          <a:xfrm>
            <a:off x="3444380" y="3003820"/>
            <a:ext cx="2135732" cy="123520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190124" y="620688"/>
            <a:ext cx="4854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Situación Financiera – Activo Corriente</a:t>
            </a:r>
            <a:endParaRPr lang="es-PE" b="1" dirty="0"/>
          </a:p>
        </p:txBody>
      </p:sp>
      <p:sp>
        <p:nvSpPr>
          <p:cNvPr id="18" name="17 Rectángulo"/>
          <p:cNvSpPr/>
          <p:nvPr/>
        </p:nvSpPr>
        <p:spPr>
          <a:xfrm>
            <a:off x="1200257" y="5229200"/>
            <a:ext cx="2232248" cy="7319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Servicios y Otros Pagados por Adelantado</a:t>
            </a:r>
            <a:endParaRPr lang="es-PE" dirty="0"/>
          </a:p>
        </p:txBody>
      </p:sp>
      <p:sp>
        <p:nvSpPr>
          <p:cNvPr id="19" name="18 Rectángulo"/>
          <p:cNvSpPr/>
          <p:nvPr/>
        </p:nvSpPr>
        <p:spPr>
          <a:xfrm>
            <a:off x="5592745" y="531308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Ingresos Diferidos</a:t>
            </a:r>
            <a:endParaRPr lang="es-PE" dirty="0"/>
          </a:p>
        </p:txBody>
      </p:sp>
      <p:cxnSp>
        <p:nvCxnSpPr>
          <p:cNvPr id="21" name="20 Conector angular"/>
          <p:cNvCxnSpPr>
            <a:stCxn id="18" idx="3"/>
            <a:endCxn id="19" idx="1"/>
          </p:cNvCxnSpPr>
          <p:nvPr/>
        </p:nvCxnSpPr>
        <p:spPr>
          <a:xfrm>
            <a:off x="3432505" y="5595178"/>
            <a:ext cx="2160240" cy="593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0" name="14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6</a:t>
            </a:fld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1186108" y="141201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Cuentas por Cobrar a Largo Plazo</a:t>
            </a:r>
            <a:endParaRPr lang="es-PE" dirty="0"/>
          </a:p>
        </p:txBody>
      </p:sp>
      <p:sp>
        <p:nvSpPr>
          <p:cNvPr id="14" name="13 CuadroTexto"/>
          <p:cNvSpPr txBox="1"/>
          <p:nvPr/>
        </p:nvSpPr>
        <p:spPr>
          <a:xfrm>
            <a:off x="190124" y="620688"/>
            <a:ext cx="5183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Situación Financiera – Activo No Corriente</a:t>
            </a:r>
            <a:endParaRPr lang="es-PE" b="1" dirty="0"/>
          </a:p>
        </p:txBody>
      </p:sp>
      <p:sp>
        <p:nvSpPr>
          <p:cNvPr id="15" name="14 Rectángulo"/>
          <p:cNvSpPr/>
          <p:nvPr/>
        </p:nvSpPr>
        <p:spPr>
          <a:xfrm>
            <a:off x="5572532" y="1070721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Deudas a Largo Plazo</a:t>
            </a:r>
            <a:endParaRPr lang="es-PE" dirty="0"/>
          </a:p>
        </p:txBody>
      </p:sp>
      <p:sp>
        <p:nvSpPr>
          <p:cNvPr id="16" name="15 Rectángulo"/>
          <p:cNvSpPr/>
          <p:nvPr/>
        </p:nvSpPr>
        <p:spPr>
          <a:xfrm>
            <a:off x="5572532" y="1690702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cxnSp>
        <p:nvCxnSpPr>
          <p:cNvPr id="18" name="17 Conector angular"/>
          <p:cNvCxnSpPr>
            <a:stCxn id="13" idx="3"/>
            <a:endCxn id="15" idx="1"/>
          </p:cNvCxnSpPr>
          <p:nvPr/>
        </p:nvCxnSpPr>
        <p:spPr>
          <a:xfrm flipV="1">
            <a:off x="3418356" y="1358753"/>
            <a:ext cx="2154176" cy="34129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angular"/>
          <p:cNvCxnSpPr>
            <a:stCxn id="13" idx="3"/>
            <a:endCxn id="16" idx="1"/>
          </p:cNvCxnSpPr>
          <p:nvPr/>
        </p:nvCxnSpPr>
        <p:spPr>
          <a:xfrm>
            <a:off x="3418356" y="1700050"/>
            <a:ext cx="2154176" cy="27868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Rectángulo"/>
          <p:cNvSpPr/>
          <p:nvPr/>
        </p:nvSpPr>
        <p:spPr>
          <a:xfrm>
            <a:off x="1196008" y="2829691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por Cobrar a Largo Plazo</a:t>
            </a:r>
            <a:endParaRPr lang="es-PE" dirty="0"/>
          </a:p>
        </p:txBody>
      </p:sp>
      <p:sp>
        <p:nvSpPr>
          <p:cNvPr id="25" name="24 Rectángulo"/>
          <p:cNvSpPr/>
          <p:nvPr/>
        </p:nvSpPr>
        <p:spPr>
          <a:xfrm>
            <a:off x="5582432" y="248839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Deudas a Largo Plazo</a:t>
            </a:r>
            <a:endParaRPr lang="es-PE" dirty="0"/>
          </a:p>
        </p:txBody>
      </p:sp>
      <p:sp>
        <p:nvSpPr>
          <p:cNvPr id="26" name="25 Rectángulo"/>
          <p:cNvSpPr/>
          <p:nvPr/>
        </p:nvSpPr>
        <p:spPr>
          <a:xfrm>
            <a:off x="5582432" y="3104585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cxnSp>
        <p:nvCxnSpPr>
          <p:cNvPr id="27" name="26 Conector angular"/>
          <p:cNvCxnSpPr>
            <a:stCxn id="24" idx="3"/>
            <a:endCxn id="25" idx="1"/>
          </p:cNvCxnSpPr>
          <p:nvPr/>
        </p:nvCxnSpPr>
        <p:spPr>
          <a:xfrm flipV="1">
            <a:off x="3428256" y="2776426"/>
            <a:ext cx="2154176" cy="34129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angular"/>
          <p:cNvCxnSpPr>
            <a:stCxn id="24" idx="3"/>
            <a:endCxn id="26" idx="1"/>
          </p:cNvCxnSpPr>
          <p:nvPr/>
        </p:nvCxnSpPr>
        <p:spPr>
          <a:xfrm>
            <a:off x="3428256" y="3117723"/>
            <a:ext cx="2154176" cy="27489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Rectángulo"/>
          <p:cNvSpPr/>
          <p:nvPr/>
        </p:nvSpPr>
        <p:spPr>
          <a:xfrm>
            <a:off x="1196008" y="417358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Inversiones</a:t>
            </a:r>
            <a:endParaRPr lang="es-PE" dirty="0"/>
          </a:p>
        </p:txBody>
      </p:sp>
      <p:sp>
        <p:nvSpPr>
          <p:cNvPr id="30" name="29 Rectángulo"/>
          <p:cNvSpPr/>
          <p:nvPr/>
        </p:nvSpPr>
        <p:spPr>
          <a:xfrm>
            <a:off x="5582432" y="386104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Deudas a Largo Plazo</a:t>
            </a:r>
            <a:endParaRPr lang="es-PE" dirty="0"/>
          </a:p>
        </p:txBody>
      </p:sp>
      <p:sp>
        <p:nvSpPr>
          <p:cNvPr id="31" name="30 Rectángulo"/>
          <p:cNvSpPr/>
          <p:nvPr/>
        </p:nvSpPr>
        <p:spPr>
          <a:xfrm>
            <a:off x="5582432" y="4481029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Pasivo</a:t>
            </a:r>
            <a:endParaRPr lang="es-PE" dirty="0"/>
          </a:p>
        </p:txBody>
      </p:sp>
      <p:cxnSp>
        <p:nvCxnSpPr>
          <p:cNvPr id="32" name="31 Conector angular"/>
          <p:cNvCxnSpPr>
            <a:stCxn id="29" idx="3"/>
            <a:endCxn id="30" idx="1"/>
          </p:cNvCxnSpPr>
          <p:nvPr/>
        </p:nvCxnSpPr>
        <p:spPr>
          <a:xfrm flipV="1">
            <a:off x="3428256" y="4149080"/>
            <a:ext cx="2154176" cy="3125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angular"/>
          <p:cNvCxnSpPr>
            <a:stCxn id="29" idx="3"/>
            <a:endCxn id="31" idx="1"/>
          </p:cNvCxnSpPr>
          <p:nvPr/>
        </p:nvCxnSpPr>
        <p:spPr>
          <a:xfrm>
            <a:off x="3428256" y="4461620"/>
            <a:ext cx="2154176" cy="30744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Rectángulo"/>
          <p:cNvSpPr/>
          <p:nvPr/>
        </p:nvSpPr>
        <p:spPr>
          <a:xfrm>
            <a:off x="1194033" y="554401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Otras Cuentas del Activo</a:t>
            </a:r>
            <a:endParaRPr lang="es-PE" dirty="0"/>
          </a:p>
        </p:txBody>
      </p:sp>
      <p:sp>
        <p:nvSpPr>
          <p:cNvPr id="37" name="36 Rectángulo"/>
          <p:cNvSpPr/>
          <p:nvPr/>
        </p:nvSpPr>
        <p:spPr>
          <a:xfrm>
            <a:off x="5580112" y="5223389"/>
            <a:ext cx="2232248" cy="5760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Obligaciones con el Público</a:t>
            </a:r>
            <a:endParaRPr lang="es-PE" dirty="0"/>
          </a:p>
        </p:txBody>
      </p:sp>
      <p:cxnSp>
        <p:nvCxnSpPr>
          <p:cNvPr id="39" name="38 Conector angular"/>
          <p:cNvCxnSpPr>
            <a:stCxn id="36" idx="3"/>
            <a:endCxn id="37" idx="1"/>
          </p:cNvCxnSpPr>
          <p:nvPr/>
        </p:nvCxnSpPr>
        <p:spPr>
          <a:xfrm flipV="1">
            <a:off x="3426281" y="5511421"/>
            <a:ext cx="2153831" cy="32062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Rectángulo"/>
          <p:cNvSpPr/>
          <p:nvPr/>
        </p:nvSpPr>
        <p:spPr>
          <a:xfrm>
            <a:off x="5578137" y="5830530"/>
            <a:ext cx="2232248" cy="57606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Deposito de Emp. Del Sistema Financiero</a:t>
            </a:r>
            <a:endParaRPr lang="es-PE" dirty="0"/>
          </a:p>
        </p:txBody>
      </p:sp>
      <p:cxnSp>
        <p:nvCxnSpPr>
          <p:cNvPr id="43" name="42 Conector angular"/>
          <p:cNvCxnSpPr>
            <a:stCxn id="36" idx="3"/>
            <a:endCxn id="41" idx="1"/>
          </p:cNvCxnSpPr>
          <p:nvPr/>
        </p:nvCxnSpPr>
        <p:spPr>
          <a:xfrm>
            <a:off x="3426281" y="5832046"/>
            <a:ext cx="2151856" cy="286516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45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4" name="14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7</a:t>
            </a:fld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201015" y="15262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Ingresos Tributarios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5574806" y="906745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Costo de Ventas</a:t>
            </a:r>
            <a:endParaRPr lang="es-PE" dirty="0"/>
          </a:p>
        </p:txBody>
      </p:sp>
      <p:sp>
        <p:nvSpPr>
          <p:cNvPr id="8" name="7 Rectángulo"/>
          <p:cNvSpPr/>
          <p:nvPr/>
        </p:nvSpPr>
        <p:spPr>
          <a:xfrm>
            <a:off x="5574806" y="1522683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Gastos en Bienes y  Servicios</a:t>
            </a:r>
            <a:endParaRPr lang="es-PE" dirty="0"/>
          </a:p>
        </p:txBody>
      </p:sp>
      <p:sp>
        <p:nvSpPr>
          <p:cNvPr id="9" name="8 Rectángulo"/>
          <p:cNvSpPr/>
          <p:nvPr/>
        </p:nvSpPr>
        <p:spPr>
          <a:xfrm>
            <a:off x="5574806" y="2140689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Otros Gastos</a:t>
            </a:r>
            <a:endParaRPr lang="es-PE" dirty="0"/>
          </a:p>
        </p:txBody>
      </p:sp>
      <p:cxnSp>
        <p:nvCxnSpPr>
          <p:cNvPr id="10" name="9 Conector angular"/>
          <p:cNvCxnSpPr>
            <a:stCxn id="6" idx="3"/>
            <a:endCxn id="7" idx="1"/>
          </p:cNvCxnSpPr>
          <p:nvPr/>
        </p:nvCxnSpPr>
        <p:spPr>
          <a:xfrm flipV="1">
            <a:off x="3433263" y="1194777"/>
            <a:ext cx="2141543" cy="6194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angular"/>
          <p:cNvCxnSpPr>
            <a:stCxn id="6" idx="3"/>
            <a:endCxn id="8" idx="1"/>
          </p:cNvCxnSpPr>
          <p:nvPr/>
        </p:nvCxnSpPr>
        <p:spPr>
          <a:xfrm flipV="1">
            <a:off x="3433263" y="1810715"/>
            <a:ext cx="2141543" cy="353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angular"/>
          <p:cNvCxnSpPr>
            <a:stCxn id="6" idx="3"/>
            <a:endCxn id="9" idx="1"/>
          </p:cNvCxnSpPr>
          <p:nvPr/>
        </p:nvCxnSpPr>
        <p:spPr>
          <a:xfrm>
            <a:off x="3433263" y="1814252"/>
            <a:ext cx="2141543" cy="61446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Rectángulo"/>
          <p:cNvSpPr/>
          <p:nvPr/>
        </p:nvSpPr>
        <p:spPr>
          <a:xfrm>
            <a:off x="1199040" y="3472411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Ingresos No Tributarios</a:t>
            </a:r>
            <a:endParaRPr lang="es-PE" dirty="0"/>
          </a:p>
        </p:txBody>
      </p:sp>
      <p:sp>
        <p:nvSpPr>
          <p:cNvPr id="14" name="13 Rectángulo"/>
          <p:cNvSpPr/>
          <p:nvPr/>
        </p:nvSpPr>
        <p:spPr>
          <a:xfrm>
            <a:off x="5572831" y="285293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Costo de Ventas</a:t>
            </a:r>
            <a:endParaRPr lang="es-PE" dirty="0"/>
          </a:p>
        </p:txBody>
      </p:sp>
      <p:sp>
        <p:nvSpPr>
          <p:cNvPr id="15" name="14 Rectángulo"/>
          <p:cNvSpPr/>
          <p:nvPr/>
        </p:nvSpPr>
        <p:spPr>
          <a:xfrm>
            <a:off x="5572831" y="346887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Gastos en Bienes y  Servicios</a:t>
            </a:r>
            <a:endParaRPr lang="es-PE" dirty="0"/>
          </a:p>
        </p:txBody>
      </p:sp>
      <p:sp>
        <p:nvSpPr>
          <p:cNvPr id="16" name="15 Rectángulo"/>
          <p:cNvSpPr/>
          <p:nvPr/>
        </p:nvSpPr>
        <p:spPr>
          <a:xfrm>
            <a:off x="5572831" y="408688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Otros Gastos</a:t>
            </a:r>
            <a:endParaRPr lang="es-PE" dirty="0"/>
          </a:p>
        </p:txBody>
      </p:sp>
      <p:cxnSp>
        <p:nvCxnSpPr>
          <p:cNvPr id="17" name="16 Conector angular"/>
          <p:cNvCxnSpPr>
            <a:stCxn id="13" idx="3"/>
            <a:endCxn id="14" idx="1"/>
          </p:cNvCxnSpPr>
          <p:nvPr/>
        </p:nvCxnSpPr>
        <p:spPr>
          <a:xfrm flipV="1">
            <a:off x="3431288" y="3140968"/>
            <a:ext cx="2141543" cy="6194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angular"/>
          <p:cNvCxnSpPr>
            <a:stCxn id="13" idx="3"/>
            <a:endCxn id="15" idx="1"/>
          </p:cNvCxnSpPr>
          <p:nvPr/>
        </p:nvCxnSpPr>
        <p:spPr>
          <a:xfrm flipV="1">
            <a:off x="3431288" y="3756906"/>
            <a:ext cx="2141543" cy="353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angular"/>
          <p:cNvCxnSpPr>
            <a:stCxn id="13" idx="3"/>
            <a:endCxn id="16" idx="1"/>
          </p:cNvCxnSpPr>
          <p:nvPr/>
        </p:nvCxnSpPr>
        <p:spPr>
          <a:xfrm>
            <a:off x="3431288" y="3760443"/>
            <a:ext cx="2141543" cy="61446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178249" y="620688"/>
            <a:ext cx="1903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Gestión</a:t>
            </a:r>
            <a:endParaRPr lang="es-PE" b="1" dirty="0"/>
          </a:p>
        </p:txBody>
      </p:sp>
      <p:sp>
        <p:nvSpPr>
          <p:cNvPr id="30" name="29 Rectángulo"/>
          <p:cNvSpPr/>
          <p:nvPr/>
        </p:nvSpPr>
        <p:spPr>
          <a:xfrm>
            <a:off x="1199040" y="486916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Ingresos Financieros</a:t>
            </a:r>
            <a:endParaRPr lang="es-PE" dirty="0"/>
          </a:p>
        </p:txBody>
      </p:sp>
      <p:sp>
        <p:nvSpPr>
          <p:cNvPr id="31" name="30 Rectángulo"/>
          <p:cNvSpPr/>
          <p:nvPr/>
        </p:nvSpPr>
        <p:spPr>
          <a:xfrm>
            <a:off x="5574806" y="487042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Gastos Financieros</a:t>
            </a:r>
            <a:endParaRPr lang="es-PE" dirty="0"/>
          </a:p>
        </p:txBody>
      </p:sp>
      <p:cxnSp>
        <p:nvCxnSpPr>
          <p:cNvPr id="32" name="31 Conector angular"/>
          <p:cNvCxnSpPr>
            <a:stCxn id="30" idx="3"/>
            <a:endCxn id="31" idx="1"/>
          </p:cNvCxnSpPr>
          <p:nvPr/>
        </p:nvCxnSpPr>
        <p:spPr>
          <a:xfrm>
            <a:off x="3431288" y="5157192"/>
            <a:ext cx="2143518" cy="126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14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D9C4D474-95AD-4CE4-8E76-1BD9C082BF58}" type="slidenum">
              <a:rPr lang="es-PE" smtClean="0"/>
              <a:pPr/>
              <a:t>8</a:t>
            </a:fld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1213648" y="3907285"/>
            <a:ext cx="2232248" cy="1105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Donaciones y Transferencias Corrientes y de Capital</a:t>
            </a:r>
            <a:endParaRPr lang="es-PE" dirty="0"/>
          </a:p>
        </p:txBody>
      </p:sp>
      <p:sp>
        <p:nvSpPr>
          <p:cNvPr id="16" name="15 Rectángulo"/>
          <p:cNvSpPr/>
          <p:nvPr/>
        </p:nvSpPr>
        <p:spPr>
          <a:xfrm>
            <a:off x="5587439" y="3900968"/>
            <a:ext cx="2232248" cy="1105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Donaciones y Transferencias Corrientes y de Capital</a:t>
            </a:r>
            <a:endParaRPr lang="es-PE" dirty="0"/>
          </a:p>
        </p:txBody>
      </p:sp>
      <p:sp>
        <p:nvSpPr>
          <p:cNvPr id="49" name="48 CuadroTexto"/>
          <p:cNvSpPr txBox="1"/>
          <p:nvPr/>
        </p:nvSpPr>
        <p:spPr>
          <a:xfrm>
            <a:off x="190124" y="620688"/>
            <a:ext cx="1903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Estado de Gestión</a:t>
            </a:r>
            <a:endParaRPr lang="es-PE" b="1" dirty="0"/>
          </a:p>
        </p:txBody>
      </p:sp>
      <p:cxnSp>
        <p:nvCxnSpPr>
          <p:cNvPr id="51" name="50 Conector recto"/>
          <p:cNvCxnSpPr>
            <a:stCxn id="10" idx="3"/>
            <a:endCxn id="16" idx="1"/>
          </p:cNvCxnSpPr>
          <p:nvPr/>
        </p:nvCxnSpPr>
        <p:spPr>
          <a:xfrm flipV="1">
            <a:off x="3445896" y="4453568"/>
            <a:ext cx="2141543" cy="66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53 Rectángulo"/>
          <p:cNvSpPr/>
          <p:nvPr/>
        </p:nvSpPr>
        <p:spPr>
          <a:xfrm>
            <a:off x="1199040" y="2032251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Otros Ingresos</a:t>
            </a:r>
            <a:endParaRPr lang="es-PE" dirty="0"/>
          </a:p>
        </p:txBody>
      </p:sp>
      <p:sp>
        <p:nvSpPr>
          <p:cNvPr id="55" name="54 Rectángulo"/>
          <p:cNvSpPr/>
          <p:nvPr/>
        </p:nvSpPr>
        <p:spPr>
          <a:xfrm>
            <a:off x="5572831" y="1412776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Costo de Ventas</a:t>
            </a:r>
            <a:endParaRPr lang="es-PE" dirty="0"/>
          </a:p>
        </p:txBody>
      </p:sp>
      <p:sp>
        <p:nvSpPr>
          <p:cNvPr id="56" name="55 Rectángulo"/>
          <p:cNvSpPr/>
          <p:nvPr/>
        </p:nvSpPr>
        <p:spPr>
          <a:xfrm>
            <a:off x="5572831" y="2028714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Gastos en Bienes y  Servicios</a:t>
            </a:r>
            <a:endParaRPr lang="es-PE" dirty="0"/>
          </a:p>
        </p:txBody>
      </p:sp>
      <p:sp>
        <p:nvSpPr>
          <p:cNvPr id="57" name="56 Rectángulo"/>
          <p:cNvSpPr/>
          <p:nvPr/>
        </p:nvSpPr>
        <p:spPr>
          <a:xfrm>
            <a:off x="5572831" y="2646720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Otros Gastos</a:t>
            </a:r>
            <a:endParaRPr lang="es-PE" dirty="0"/>
          </a:p>
        </p:txBody>
      </p:sp>
      <p:cxnSp>
        <p:nvCxnSpPr>
          <p:cNvPr id="58" name="57 Conector angular"/>
          <p:cNvCxnSpPr>
            <a:stCxn id="54" idx="3"/>
            <a:endCxn id="55" idx="1"/>
          </p:cNvCxnSpPr>
          <p:nvPr/>
        </p:nvCxnSpPr>
        <p:spPr>
          <a:xfrm flipV="1">
            <a:off x="3431288" y="1700808"/>
            <a:ext cx="2141543" cy="6194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58 Conector angular"/>
          <p:cNvCxnSpPr>
            <a:stCxn id="54" idx="3"/>
            <a:endCxn id="56" idx="1"/>
          </p:cNvCxnSpPr>
          <p:nvPr/>
        </p:nvCxnSpPr>
        <p:spPr>
          <a:xfrm flipV="1">
            <a:off x="3431288" y="2316746"/>
            <a:ext cx="2141543" cy="353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59 Conector angular"/>
          <p:cNvCxnSpPr>
            <a:stCxn id="54" idx="3"/>
            <a:endCxn id="57" idx="1"/>
          </p:cNvCxnSpPr>
          <p:nvPr/>
        </p:nvCxnSpPr>
        <p:spPr>
          <a:xfrm>
            <a:off x="3431288" y="2320283"/>
            <a:ext cx="2141543" cy="61446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4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9</a:t>
            </a:fld>
            <a:endParaRPr lang="es-P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54" grpId="0" animBg="1"/>
      <p:bldP spid="55" grpId="0" animBg="1"/>
      <p:bldP spid="56" grpId="0" animBg="1"/>
      <p:bldP spid="57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termedio">
  <a:themeElements>
    <a:clrScheme name="Intermedi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16424</TotalTime>
  <Words>727</Words>
  <Application>Microsoft Office PowerPoint</Application>
  <PresentationFormat>Presentación en pantalla (4:3)</PresentationFormat>
  <Paragraphs>162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34</vt:i4>
      </vt:variant>
    </vt:vector>
  </HeadingPairs>
  <TitlesOfParts>
    <vt:vector size="36" baseType="lpstr">
      <vt:lpstr>Tema de Office</vt:lpstr>
      <vt:lpstr>Intermedio</vt:lpstr>
      <vt:lpstr>Diapositiva 1</vt:lpstr>
      <vt:lpstr>PRESENTACION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INICIO DE SESION DE LA U.E. INFORMANTE</vt:lpstr>
      <vt:lpstr>Modulo de Conciliación</vt:lpstr>
      <vt:lpstr>Menú Principal</vt:lpstr>
      <vt:lpstr>Menú de Conciliación</vt:lpstr>
      <vt:lpstr>VISUALIZACIÓN DE LA INFORMACIÓN TRANSMITIDA DE LA U.E. INFORMANTE</vt:lpstr>
      <vt:lpstr>Diapositiva 16</vt:lpstr>
      <vt:lpstr>Diapositiva 17</vt:lpstr>
      <vt:lpstr>Menú de Acceso</vt:lpstr>
      <vt:lpstr>GENERACIÓN DE LA CLAVE VIRTUAL - UE. INFORMANTE</vt:lpstr>
      <vt:lpstr>RECEPCION DE LA CLAVE VIRTUAL POR EMAIL – U.E. INFORMANTE</vt:lpstr>
      <vt:lpstr>GENERACIÓN DE ACTA</vt:lpstr>
      <vt:lpstr>DETALLE DE LOS IMPORTES REGISTRADOS POR LA U.E. INFORMANTE</vt:lpstr>
      <vt:lpstr>Diapositiva 23</vt:lpstr>
      <vt:lpstr>INICIO DE SESIÓN DE LA U.E. RECIPROCA</vt:lpstr>
      <vt:lpstr>VISUALIZACIÓN DE LA INFORMACIÓN TRANSMITIDA DE LA U.E. RECIPROCA</vt:lpstr>
      <vt:lpstr>Diapositiva 26</vt:lpstr>
      <vt:lpstr>GENERACIÓN DE LA CLAVE VIRTUAL DE LA U.E. RECIPROCA</vt:lpstr>
      <vt:lpstr>Diapositiva 28</vt:lpstr>
      <vt:lpstr>GENERACIÓN DE ACTA A CONCILIAR:   CERRAR EL ACTA CONCILIADA DE LA U.E. RECIPROCA</vt:lpstr>
      <vt:lpstr>Diapositiva 30</vt:lpstr>
      <vt:lpstr>CASO 2.- GENERACIÓN DE ACTA EN EXCEL CUANDO LA U.E. RECIPROCA NO TRANSMITIO DATA.</vt:lpstr>
      <vt:lpstr>GENERACION DEL ACTA DE LA U.E. INFORMANTE</vt:lpstr>
      <vt:lpstr>Diapositiva 33</vt:lpstr>
      <vt:lpstr>Diapositiva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739</cp:revision>
  <dcterms:created xsi:type="dcterms:W3CDTF">2014-01-16T21:41:18Z</dcterms:created>
  <dcterms:modified xsi:type="dcterms:W3CDTF">2015-07-09T16:20:38Z</dcterms:modified>
</cp:coreProperties>
</file>