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98" r:id="rId2"/>
  </p:sldMasterIdLst>
  <p:notesMasterIdLst>
    <p:notesMasterId r:id="rId62"/>
  </p:notesMasterIdLst>
  <p:handoutMasterIdLst>
    <p:handoutMasterId r:id="rId63"/>
  </p:handoutMasterIdLst>
  <p:sldIdLst>
    <p:sldId id="256" r:id="rId3"/>
    <p:sldId id="264" r:id="rId4"/>
    <p:sldId id="265" r:id="rId5"/>
    <p:sldId id="263" r:id="rId6"/>
    <p:sldId id="294" r:id="rId7"/>
    <p:sldId id="257" r:id="rId8"/>
    <p:sldId id="268" r:id="rId9"/>
    <p:sldId id="337" r:id="rId10"/>
    <p:sldId id="258" r:id="rId11"/>
    <p:sldId id="259" r:id="rId12"/>
    <p:sldId id="317" r:id="rId13"/>
    <p:sldId id="260" r:id="rId14"/>
    <p:sldId id="261" r:id="rId15"/>
    <p:sldId id="262" r:id="rId16"/>
    <p:sldId id="318" r:id="rId17"/>
    <p:sldId id="336" r:id="rId18"/>
    <p:sldId id="319" r:id="rId19"/>
    <p:sldId id="349" r:id="rId20"/>
    <p:sldId id="342" r:id="rId21"/>
    <p:sldId id="351" r:id="rId22"/>
    <p:sldId id="352" r:id="rId23"/>
    <p:sldId id="321" r:id="rId24"/>
    <p:sldId id="322" r:id="rId25"/>
    <p:sldId id="325" r:id="rId26"/>
    <p:sldId id="326" r:id="rId27"/>
    <p:sldId id="327" r:id="rId28"/>
    <p:sldId id="328" r:id="rId29"/>
    <p:sldId id="329" r:id="rId30"/>
    <p:sldId id="304" r:id="rId31"/>
    <p:sldId id="306" r:id="rId32"/>
    <p:sldId id="307" r:id="rId33"/>
    <p:sldId id="308" r:id="rId34"/>
    <p:sldId id="350" r:id="rId35"/>
    <p:sldId id="339" r:id="rId36"/>
    <p:sldId id="330" r:id="rId37"/>
    <p:sldId id="343" r:id="rId38"/>
    <p:sldId id="331" r:id="rId39"/>
    <p:sldId id="332" r:id="rId40"/>
    <p:sldId id="333" r:id="rId41"/>
    <p:sldId id="309" r:id="rId42"/>
    <p:sldId id="312" r:id="rId43"/>
    <p:sldId id="340" r:id="rId44"/>
    <p:sldId id="341" r:id="rId45"/>
    <p:sldId id="353" r:id="rId46"/>
    <p:sldId id="313" r:id="rId47"/>
    <p:sldId id="335" r:id="rId48"/>
    <p:sldId id="344" r:id="rId49"/>
    <p:sldId id="345" r:id="rId50"/>
    <p:sldId id="346" r:id="rId51"/>
    <p:sldId id="347" r:id="rId52"/>
    <p:sldId id="359" r:id="rId53"/>
    <p:sldId id="357" r:id="rId54"/>
    <p:sldId id="348" r:id="rId55"/>
    <p:sldId id="358" r:id="rId56"/>
    <p:sldId id="354" r:id="rId57"/>
    <p:sldId id="361" r:id="rId58"/>
    <p:sldId id="360" r:id="rId59"/>
    <p:sldId id="356" r:id="rId60"/>
    <p:sldId id="316" r:id="rId61"/>
  </p:sldIdLst>
  <p:sldSz cx="9144000" cy="6858000" type="screen4x3"/>
  <p:notesSz cx="6735763" cy="9866313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qAfFmUoBgQ4HX/zmCC8Ow==" hashData="ovSH3AW8BGHqh0mIT60wqg3GXi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599" autoAdjust="0"/>
  </p:normalViewPr>
  <p:slideViewPr>
    <p:cSldViewPr>
      <p:cViewPr>
        <p:scale>
          <a:sx n="70" d="100"/>
          <a:sy n="70" d="100"/>
        </p:scale>
        <p:origin x="-1494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4552D1-9243-4EC3-B318-5B015A42A467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855D57CB-DBDE-47D9-AAF6-C1DD7FC0BE87}">
      <dgm:prSet phldrT="[Texto]"/>
      <dgm:spPr/>
      <dgm:t>
        <a:bodyPr/>
        <a:lstStyle/>
        <a:p>
          <a:r>
            <a:rPr lang="es-PE" dirty="0" smtClean="0"/>
            <a:t>Cliente</a:t>
          </a:r>
          <a:endParaRPr lang="es-PE" dirty="0"/>
        </a:p>
      </dgm:t>
    </dgm:pt>
    <dgm:pt modelId="{20EE36C3-8F87-440B-9BCD-88A7FC65DC62}" type="parTrans" cxnId="{FFBEA66E-8EF0-4EBB-B435-A4C720BBBF03}">
      <dgm:prSet/>
      <dgm:spPr/>
      <dgm:t>
        <a:bodyPr/>
        <a:lstStyle/>
        <a:p>
          <a:endParaRPr lang="es-PE"/>
        </a:p>
      </dgm:t>
    </dgm:pt>
    <dgm:pt modelId="{0DC2076A-B078-406B-9C97-D085B66AB3DF}" type="sibTrans" cxnId="{FFBEA66E-8EF0-4EBB-B435-A4C720BBBF03}">
      <dgm:prSet/>
      <dgm:spPr/>
      <dgm:t>
        <a:bodyPr/>
        <a:lstStyle/>
        <a:p>
          <a:endParaRPr lang="es-PE"/>
        </a:p>
      </dgm:t>
    </dgm:pt>
    <dgm:pt modelId="{7F90D41A-E82A-4F63-82B4-1A542AA41FBD}">
      <dgm:prSet phldrT="[Texto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PE" dirty="0" smtClean="0"/>
            <a:t>Conciliación de Operaciones SIAF</a:t>
          </a:r>
          <a:endParaRPr lang="es-PE" dirty="0"/>
        </a:p>
      </dgm:t>
    </dgm:pt>
    <dgm:pt modelId="{D8F4CA90-1C17-4E41-BD96-4C10BDE5E881}" type="parTrans" cxnId="{611689EA-599C-49EA-865E-516D4E65C4E5}">
      <dgm:prSet/>
      <dgm:spPr/>
      <dgm:t>
        <a:bodyPr/>
        <a:lstStyle/>
        <a:p>
          <a:endParaRPr lang="es-PE"/>
        </a:p>
      </dgm:t>
    </dgm:pt>
    <dgm:pt modelId="{562CDFF8-F5E2-4769-AB66-FB2C3498E723}" type="sibTrans" cxnId="{611689EA-599C-49EA-865E-516D4E65C4E5}">
      <dgm:prSet/>
      <dgm:spPr/>
      <dgm:t>
        <a:bodyPr/>
        <a:lstStyle/>
        <a:p>
          <a:endParaRPr lang="es-PE"/>
        </a:p>
      </dgm:t>
    </dgm:pt>
    <dgm:pt modelId="{FB37CF46-289D-46BE-AE3A-2F96C74A0DE8}">
      <dgm:prSet phldrT="[Texto]"/>
      <dgm:spPr/>
      <dgm:t>
        <a:bodyPr/>
        <a:lstStyle/>
        <a:p>
          <a:r>
            <a:rPr lang="es-PE" dirty="0" smtClean="0"/>
            <a:t>Web</a:t>
          </a:r>
          <a:endParaRPr lang="es-PE" dirty="0"/>
        </a:p>
      </dgm:t>
    </dgm:pt>
    <dgm:pt modelId="{A9CD96A4-7555-4AB6-AD9F-E8D99F5FE454}" type="parTrans" cxnId="{ACBFF0AC-1079-43BD-9D09-D2844EC92543}">
      <dgm:prSet/>
      <dgm:spPr/>
      <dgm:t>
        <a:bodyPr/>
        <a:lstStyle/>
        <a:p>
          <a:endParaRPr lang="es-PE"/>
        </a:p>
      </dgm:t>
    </dgm:pt>
    <dgm:pt modelId="{544909BA-B7B7-48E0-B409-88682BF70CBC}" type="sibTrans" cxnId="{ACBFF0AC-1079-43BD-9D09-D2844EC92543}">
      <dgm:prSet/>
      <dgm:spPr/>
      <dgm:t>
        <a:bodyPr/>
        <a:lstStyle/>
        <a:p>
          <a:endParaRPr lang="es-PE"/>
        </a:p>
      </dgm:t>
    </dgm:pt>
    <dgm:pt modelId="{0A5E02BB-7C05-4DF5-82F0-035B03CA1505}">
      <dgm:prSet phldrT="[Texto]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PE" dirty="0" smtClean="0"/>
            <a:t>Pre – Cierre y Vista preliminar de Reportes Presupuestales</a:t>
          </a:r>
          <a:endParaRPr lang="es-PE" dirty="0"/>
        </a:p>
      </dgm:t>
    </dgm:pt>
    <dgm:pt modelId="{6EA06A47-CE43-43AC-888C-4F22D3F52605}" type="parTrans" cxnId="{B0E42BEC-1A2C-4AE0-8B4F-99E5E0A9850F}">
      <dgm:prSet/>
      <dgm:spPr/>
      <dgm:t>
        <a:bodyPr/>
        <a:lstStyle/>
        <a:p>
          <a:endParaRPr lang="es-PE"/>
        </a:p>
      </dgm:t>
    </dgm:pt>
    <dgm:pt modelId="{BDD55ACD-F724-4BAA-91E0-AB1051710221}" type="sibTrans" cxnId="{B0E42BEC-1A2C-4AE0-8B4F-99E5E0A9850F}">
      <dgm:prSet/>
      <dgm:spPr/>
      <dgm:t>
        <a:bodyPr/>
        <a:lstStyle/>
        <a:p>
          <a:endParaRPr lang="es-PE"/>
        </a:p>
      </dgm:t>
    </dgm:pt>
    <dgm:pt modelId="{A4F2670C-56CA-40D8-90F8-2AC225C339A8}">
      <dgm:prSet phldrT="[Texto]"/>
      <dgm:spPr/>
      <dgm:t>
        <a:bodyPr/>
        <a:lstStyle/>
        <a:p>
          <a:r>
            <a:rPr lang="es-PE" dirty="0" smtClean="0"/>
            <a:t>Web</a:t>
          </a:r>
          <a:endParaRPr lang="es-PE" dirty="0"/>
        </a:p>
      </dgm:t>
    </dgm:pt>
    <dgm:pt modelId="{745B5A82-5DD7-465A-A98F-0F3E9A4E57E6}" type="parTrans" cxnId="{690FCAEB-008A-44A5-9E72-2E835D743E9A}">
      <dgm:prSet/>
      <dgm:spPr/>
      <dgm:t>
        <a:bodyPr/>
        <a:lstStyle/>
        <a:p>
          <a:endParaRPr lang="es-PE"/>
        </a:p>
      </dgm:t>
    </dgm:pt>
    <dgm:pt modelId="{FF2B63A9-4C3A-4B09-976B-33937139E113}" type="sibTrans" cxnId="{690FCAEB-008A-44A5-9E72-2E835D743E9A}">
      <dgm:prSet/>
      <dgm:spPr/>
      <dgm:t>
        <a:bodyPr/>
        <a:lstStyle/>
        <a:p>
          <a:endParaRPr lang="es-PE"/>
        </a:p>
      </dgm:t>
    </dgm:pt>
    <dgm:pt modelId="{05B99D17-C6B4-49E1-BE2C-4541426539BB}">
      <dgm:prSet phldrT="[Texto]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PE" dirty="0" smtClean="0"/>
            <a:t>Cierre y Reportes Presupuestales definitivos</a:t>
          </a:r>
          <a:endParaRPr lang="es-PE" dirty="0"/>
        </a:p>
      </dgm:t>
    </dgm:pt>
    <dgm:pt modelId="{02B0A33F-5D07-48D0-A322-2077B309A385}" type="parTrans" cxnId="{8B0334D9-E177-4802-80E0-E945EF40F282}">
      <dgm:prSet/>
      <dgm:spPr/>
      <dgm:t>
        <a:bodyPr/>
        <a:lstStyle/>
        <a:p>
          <a:endParaRPr lang="es-PE"/>
        </a:p>
      </dgm:t>
    </dgm:pt>
    <dgm:pt modelId="{4137A342-C060-4E37-8EC2-3F288410CCC2}" type="sibTrans" cxnId="{8B0334D9-E177-4802-80E0-E945EF40F282}">
      <dgm:prSet/>
      <dgm:spPr/>
      <dgm:t>
        <a:bodyPr/>
        <a:lstStyle/>
        <a:p>
          <a:endParaRPr lang="es-PE"/>
        </a:p>
      </dgm:t>
    </dgm:pt>
    <dgm:pt modelId="{8EED789D-281D-41D1-89D1-8DCF7F033B4A}" type="pres">
      <dgm:prSet presAssocID="{094552D1-9243-4EC3-B318-5B015A42A46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AEC6941B-0947-4BBF-A295-EBABE1AA4559}" type="pres">
      <dgm:prSet presAssocID="{094552D1-9243-4EC3-B318-5B015A42A467}" presName="tSp" presStyleCnt="0"/>
      <dgm:spPr/>
    </dgm:pt>
    <dgm:pt modelId="{AF9210E6-1E80-4364-A6CC-528C840ECAAE}" type="pres">
      <dgm:prSet presAssocID="{094552D1-9243-4EC3-B318-5B015A42A467}" presName="bSp" presStyleCnt="0"/>
      <dgm:spPr/>
    </dgm:pt>
    <dgm:pt modelId="{03F1731A-9947-4FC6-A388-770A40AF22F3}" type="pres">
      <dgm:prSet presAssocID="{094552D1-9243-4EC3-B318-5B015A42A467}" presName="process" presStyleCnt="0"/>
      <dgm:spPr/>
    </dgm:pt>
    <dgm:pt modelId="{78066514-63AD-4AD5-92D4-96D32F65FBD7}" type="pres">
      <dgm:prSet presAssocID="{855D57CB-DBDE-47D9-AAF6-C1DD7FC0BE87}" presName="composite1" presStyleCnt="0"/>
      <dgm:spPr/>
    </dgm:pt>
    <dgm:pt modelId="{7A013F3D-F1B3-4EC0-9FCC-63423AF5DA69}" type="pres">
      <dgm:prSet presAssocID="{855D57CB-DBDE-47D9-AAF6-C1DD7FC0BE87}" presName="dummyNode1" presStyleLbl="node1" presStyleIdx="0" presStyleCnt="3"/>
      <dgm:spPr/>
    </dgm:pt>
    <dgm:pt modelId="{C4028DCD-4C6C-4305-9B1E-E606B3C558C7}" type="pres">
      <dgm:prSet presAssocID="{855D57CB-DBDE-47D9-AAF6-C1DD7FC0BE87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98588F5-2469-4E02-8847-CCBB5CBC004B}" type="pres">
      <dgm:prSet presAssocID="{855D57CB-DBDE-47D9-AAF6-C1DD7FC0BE8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D6D9620-F903-483A-9388-82801BE5CF53}" type="pres">
      <dgm:prSet presAssocID="{855D57CB-DBDE-47D9-AAF6-C1DD7FC0BE87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E9D8D3F-DA32-4358-8527-DE10B9F163DF}" type="pres">
      <dgm:prSet presAssocID="{855D57CB-DBDE-47D9-AAF6-C1DD7FC0BE87}" presName="connSite1" presStyleCnt="0"/>
      <dgm:spPr/>
    </dgm:pt>
    <dgm:pt modelId="{89B003E1-2680-43DC-A1C5-BFB0EE11F098}" type="pres">
      <dgm:prSet presAssocID="{0DC2076A-B078-406B-9C97-D085B66AB3DF}" presName="Name9" presStyleLbl="sibTrans2D1" presStyleIdx="0" presStyleCnt="2"/>
      <dgm:spPr/>
      <dgm:t>
        <a:bodyPr/>
        <a:lstStyle/>
        <a:p>
          <a:endParaRPr lang="es-PE"/>
        </a:p>
      </dgm:t>
    </dgm:pt>
    <dgm:pt modelId="{CC04C898-0389-456A-A7DF-AD223EB672C7}" type="pres">
      <dgm:prSet presAssocID="{FB37CF46-289D-46BE-AE3A-2F96C74A0DE8}" presName="composite2" presStyleCnt="0"/>
      <dgm:spPr/>
    </dgm:pt>
    <dgm:pt modelId="{526F7E42-AAD8-4337-A140-3D200019A087}" type="pres">
      <dgm:prSet presAssocID="{FB37CF46-289D-46BE-AE3A-2F96C74A0DE8}" presName="dummyNode2" presStyleLbl="node1" presStyleIdx="0" presStyleCnt="3"/>
      <dgm:spPr/>
    </dgm:pt>
    <dgm:pt modelId="{62081A27-7C0F-4DE2-AB39-85525DEC3F44}" type="pres">
      <dgm:prSet presAssocID="{FB37CF46-289D-46BE-AE3A-2F96C74A0DE8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ACDEB95-25C7-46D0-B936-F006E498B5EE}" type="pres">
      <dgm:prSet presAssocID="{FB37CF46-289D-46BE-AE3A-2F96C74A0DE8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1CCAA04-6F51-4559-BBC7-4459556EDF1D}" type="pres">
      <dgm:prSet presAssocID="{FB37CF46-289D-46BE-AE3A-2F96C74A0DE8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2B5E244-2C62-4823-B3C9-947C599FC750}" type="pres">
      <dgm:prSet presAssocID="{FB37CF46-289D-46BE-AE3A-2F96C74A0DE8}" presName="connSite2" presStyleCnt="0"/>
      <dgm:spPr/>
    </dgm:pt>
    <dgm:pt modelId="{8C55F70D-16E4-45AD-A6C1-2A3828AC7DF6}" type="pres">
      <dgm:prSet presAssocID="{544909BA-B7B7-48E0-B409-88682BF70CBC}" presName="Name18" presStyleLbl="sibTrans2D1" presStyleIdx="1" presStyleCnt="2"/>
      <dgm:spPr/>
      <dgm:t>
        <a:bodyPr/>
        <a:lstStyle/>
        <a:p>
          <a:endParaRPr lang="es-PE"/>
        </a:p>
      </dgm:t>
    </dgm:pt>
    <dgm:pt modelId="{A933C68B-AC0F-47B8-B706-6C9770D82787}" type="pres">
      <dgm:prSet presAssocID="{A4F2670C-56CA-40D8-90F8-2AC225C339A8}" presName="composite1" presStyleCnt="0"/>
      <dgm:spPr/>
    </dgm:pt>
    <dgm:pt modelId="{F542458C-ED5C-4FB4-986E-BA4588BF2B11}" type="pres">
      <dgm:prSet presAssocID="{A4F2670C-56CA-40D8-90F8-2AC225C339A8}" presName="dummyNode1" presStyleLbl="node1" presStyleIdx="1" presStyleCnt="3"/>
      <dgm:spPr/>
    </dgm:pt>
    <dgm:pt modelId="{622D3EC5-BEC9-4A3E-AD3B-55D5C3D24A80}" type="pres">
      <dgm:prSet presAssocID="{A4F2670C-56CA-40D8-90F8-2AC225C339A8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2461158-F907-4E32-9923-252CEAC94A4A}" type="pres">
      <dgm:prSet presAssocID="{A4F2670C-56CA-40D8-90F8-2AC225C339A8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3A5BE3F8-0B24-43A2-BECF-B111509E0484}" type="pres">
      <dgm:prSet presAssocID="{A4F2670C-56CA-40D8-90F8-2AC225C339A8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4FF834D-7C76-4F66-BC32-81B213108188}" type="pres">
      <dgm:prSet presAssocID="{A4F2670C-56CA-40D8-90F8-2AC225C339A8}" presName="connSite1" presStyleCnt="0"/>
      <dgm:spPr/>
    </dgm:pt>
  </dgm:ptLst>
  <dgm:cxnLst>
    <dgm:cxn modelId="{B0E42BEC-1A2C-4AE0-8B4F-99E5E0A9850F}" srcId="{FB37CF46-289D-46BE-AE3A-2F96C74A0DE8}" destId="{0A5E02BB-7C05-4DF5-82F0-035B03CA1505}" srcOrd="0" destOrd="0" parTransId="{6EA06A47-CE43-43AC-888C-4F22D3F52605}" sibTransId="{BDD55ACD-F724-4BAA-91E0-AB1051710221}"/>
    <dgm:cxn modelId="{FFBEA66E-8EF0-4EBB-B435-A4C720BBBF03}" srcId="{094552D1-9243-4EC3-B318-5B015A42A467}" destId="{855D57CB-DBDE-47D9-AAF6-C1DD7FC0BE87}" srcOrd="0" destOrd="0" parTransId="{20EE36C3-8F87-440B-9BCD-88A7FC65DC62}" sibTransId="{0DC2076A-B078-406B-9C97-D085B66AB3DF}"/>
    <dgm:cxn modelId="{5FDED47C-0F44-4A9D-8C68-F07344A7CEF4}" type="presOf" srcId="{544909BA-B7B7-48E0-B409-88682BF70CBC}" destId="{8C55F70D-16E4-45AD-A6C1-2A3828AC7DF6}" srcOrd="0" destOrd="0" presId="urn:microsoft.com/office/officeart/2005/8/layout/hProcess4"/>
    <dgm:cxn modelId="{358D40D4-EA02-4814-B9FE-634658C149C3}" type="presOf" srcId="{0A5E02BB-7C05-4DF5-82F0-035B03CA1505}" destId="{62081A27-7C0F-4DE2-AB39-85525DEC3F44}" srcOrd="0" destOrd="0" presId="urn:microsoft.com/office/officeart/2005/8/layout/hProcess4"/>
    <dgm:cxn modelId="{30812D7E-28B4-4E08-B8F1-E69AF1E5036B}" type="presOf" srcId="{094552D1-9243-4EC3-B318-5B015A42A467}" destId="{8EED789D-281D-41D1-89D1-8DCF7F033B4A}" srcOrd="0" destOrd="0" presId="urn:microsoft.com/office/officeart/2005/8/layout/hProcess4"/>
    <dgm:cxn modelId="{3E76FE3C-90FF-4158-A218-2D37D871B721}" type="presOf" srcId="{FB37CF46-289D-46BE-AE3A-2F96C74A0DE8}" destId="{D1CCAA04-6F51-4559-BBC7-4459556EDF1D}" srcOrd="0" destOrd="0" presId="urn:microsoft.com/office/officeart/2005/8/layout/hProcess4"/>
    <dgm:cxn modelId="{65945442-C2B0-435D-9823-58F528F8C829}" type="presOf" srcId="{7F90D41A-E82A-4F63-82B4-1A542AA41FBD}" destId="{C4028DCD-4C6C-4305-9B1E-E606B3C558C7}" srcOrd="0" destOrd="0" presId="urn:microsoft.com/office/officeart/2005/8/layout/hProcess4"/>
    <dgm:cxn modelId="{8B0334D9-E177-4802-80E0-E945EF40F282}" srcId="{A4F2670C-56CA-40D8-90F8-2AC225C339A8}" destId="{05B99D17-C6B4-49E1-BE2C-4541426539BB}" srcOrd="0" destOrd="0" parTransId="{02B0A33F-5D07-48D0-A322-2077B309A385}" sibTransId="{4137A342-C060-4E37-8EC2-3F288410CCC2}"/>
    <dgm:cxn modelId="{690FCAEB-008A-44A5-9E72-2E835D743E9A}" srcId="{094552D1-9243-4EC3-B318-5B015A42A467}" destId="{A4F2670C-56CA-40D8-90F8-2AC225C339A8}" srcOrd="2" destOrd="0" parTransId="{745B5A82-5DD7-465A-A98F-0F3E9A4E57E6}" sibTransId="{FF2B63A9-4C3A-4B09-976B-33937139E113}"/>
    <dgm:cxn modelId="{611689EA-599C-49EA-865E-516D4E65C4E5}" srcId="{855D57CB-DBDE-47D9-AAF6-C1DD7FC0BE87}" destId="{7F90D41A-E82A-4F63-82B4-1A542AA41FBD}" srcOrd="0" destOrd="0" parTransId="{D8F4CA90-1C17-4E41-BD96-4C10BDE5E881}" sibTransId="{562CDFF8-F5E2-4769-AB66-FB2C3498E723}"/>
    <dgm:cxn modelId="{A4F77945-C02B-472A-B299-E7E487CF08E6}" type="presOf" srcId="{0A5E02BB-7C05-4DF5-82F0-035B03CA1505}" destId="{7ACDEB95-25C7-46D0-B936-F006E498B5EE}" srcOrd="1" destOrd="0" presId="urn:microsoft.com/office/officeart/2005/8/layout/hProcess4"/>
    <dgm:cxn modelId="{7B841C75-4F0D-4BAB-A9CF-F7F85F4949FC}" type="presOf" srcId="{0DC2076A-B078-406B-9C97-D085B66AB3DF}" destId="{89B003E1-2680-43DC-A1C5-BFB0EE11F098}" srcOrd="0" destOrd="0" presId="urn:microsoft.com/office/officeart/2005/8/layout/hProcess4"/>
    <dgm:cxn modelId="{44ECC5DF-CE88-479E-B727-5A691EEE15C1}" type="presOf" srcId="{05B99D17-C6B4-49E1-BE2C-4541426539BB}" destId="{82461158-F907-4E32-9923-252CEAC94A4A}" srcOrd="1" destOrd="0" presId="urn:microsoft.com/office/officeart/2005/8/layout/hProcess4"/>
    <dgm:cxn modelId="{4692DB4D-0131-4C48-A6DD-E88CCA0354F2}" type="presOf" srcId="{7F90D41A-E82A-4F63-82B4-1A542AA41FBD}" destId="{298588F5-2469-4E02-8847-CCBB5CBC004B}" srcOrd="1" destOrd="0" presId="urn:microsoft.com/office/officeart/2005/8/layout/hProcess4"/>
    <dgm:cxn modelId="{ACBFF0AC-1079-43BD-9D09-D2844EC92543}" srcId="{094552D1-9243-4EC3-B318-5B015A42A467}" destId="{FB37CF46-289D-46BE-AE3A-2F96C74A0DE8}" srcOrd="1" destOrd="0" parTransId="{A9CD96A4-7555-4AB6-AD9F-E8D99F5FE454}" sibTransId="{544909BA-B7B7-48E0-B409-88682BF70CBC}"/>
    <dgm:cxn modelId="{018F9323-A88B-46E8-8044-BA6D5A2C4995}" type="presOf" srcId="{05B99D17-C6B4-49E1-BE2C-4541426539BB}" destId="{622D3EC5-BEC9-4A3E-AD3B-55D5C3D24A80}" srcOrd="0" destOrd="0" presId="urn:microsoft.com/office/officeart/2005/8/layout/hProcess4"/>
    <dgm:cxn modelId="{AA61B8D2-2A7E-445D-BC08-5484CFE6854C}" type="presOf" srcId="{A4F2670C-56CA-40D8-90F8-2AC225C339A8}" destId="{3A5BE3F8-0B24-43A2-BECF-B111509E0484}" srcOrd="0" destOrd="0" presId="urn:microsoft.com/office/officeart/2005/8/layout/hProcess4"/>
    <dgm:cxn modelId="{C14F3316-6BC7-4044-8DF7-2469C2E5F5CD}" type="presOf" srcId="{855D57CB-DBDE-47D9-AAF6-C1DD7FC0BE87}" destId="{8D6D9620-F903-483A-9388-82801BE5CF53}" srcOrd="0" destOrd="0" presId="urn:microsoft.com/office/officeart/2005/8/layout/hProcess4"/>
    <dgm:cxn modelId="{19BF28C4-CA9F-44D8-839A-4EEEADDDD082}" type="presParOf" srcId="{8EED789D-281D-41D1-89D1-8DCF7F033B4A}" destId="{AEC6941B-0947-4BBF-A295-EBABE1AA4559}" srcOrd="0" destOrd="0" presId="urn:microsoft.com/office/officeart/2005/8/layout/hProcess4"/>
    <dgm:cxn modelId="{617BACAB-CC66-41C4-B056-34D84CD7DBBC}" type="presParOf" srcId="{8EED789D-281D-41D1-89D1-8DCF7F033B4A}" destId="{AF9210E6-1E80-4364-A6CC-528C840ECAAE}" srcOrd="1" destOrd="0" presId="urn:microsoft.com/office/officeart/2005/8/layout/hProcess4"/>
    <dgm:cxn modelId="{1CDD2C7B-2AD8-4632-82D6-0B5EAFEF3DEA}" type="presParOf" srcId="{8EED789D-281D-41D1-89D1-8DCF7F033B4A}" destId="{03F1731A-9947-4FC6-A388-770A40AF22F3}" srcOrd="2" destOrd="0" presId="urn:microsoft.com/office/officeart/2005/8/layout/hProcess4"/>
    <dgm:cxn modelId="{5671BCED-2C1F-4DE8-8969-D6ABA251EF17}" type="presParOf" srcId="{03F1731A-9947-4FC6-A388-770A40AF22F3}" destId="{78066514-63AD-4AD5-92D4-96D32F65FBD7}" srcOrd="0" destOrd="0" presId="urn:microsoft.com/office/officeart/2005/8/layout/hProcess4"/>
    <dgm:cxn modelId="{B107BBA1-EB51-41D9-8AB2-FF1ACE0DDA3B}" type="presParOf" srcId="{78066514-63AD-4AD5-92D4-96D32F65FBD7}" destId="{7A013F3D-F1B3-4EC0-9FCC-63423AF5DA69}" srcOrd="0" destOrd="0" presId="urn:microsoft.com/office/officeart/2005/8/layout/hProcess4"/>
    <dgm:cxn modelId="{0C4933F2-B9FC-42BA-98C6-B808ADF691DF}" type="presParOf" srcId="{78066514-63AD-4AD5-92D4-96D32F65FBD7}" destId="{C4028DCD-4C6C-4305-9B1E-E606B3C558C7}" srcOrd="1" destOrd="0" presId="urn:microsoft.com/office/officeart/2005/8/layout/hProcess4"/>
    <dgm:cxn modelId="{6D672E1E-5266-4FF1-93D1-34BB536638D7}" type="presParOf" srcId="{78066514-63AD-4AD5-92D4-96D32F65FBD7}" destId="{298588F5-2469-4E02-8847-CCBB5CBC004B}" srcOrd="2" destOrd="0" presId="urn:microsoft.com/office/officeart/2005/8/layout/hProcess4"/>
    <dgm:cxn modelId="{E68740CB-74F8-4300-BC8D-0170858FF6E7}" type="presParOf" srcId="{78066514-63AD-4AD5-92D4-96D32F65FBD7}" destId="{8D6D9620-F903-483A-9388-82801BE5CF53}" srcOrd="3" destOrd="0" presId="urn:microsoft.com/office/officeart/2005/8/layout/hProcess4"/>
    <dgm:cxn modelId="{0C5B0FA7-5B34-4C80-8069-8C9962D58E99}" type="presParOf" srcId="{78066514-63AD-4AD5-92D4-96D32F65FBD7}" destId="{2E9D8D3F-DA32-4358-8527-DE10B9F163DF}" srcOrd="4" destOrd="0" presId="urn:microsoft.com/office/officeart/2005/8/layout/hProcess4"/>
    <dgm:cxn modelId="{E1897B0C-047B-4687-AAD0-13EE1C5361B9}" type="presParOf" srcId="{03F1731A-9947-4FC6-A388-770A40AF22F3}" destId="{89B003E1-2680-43DC-A1C5-BFB0EE11F098}" srcOrd="1" destOrd="0" presId="urn:microsoft.com/office/officeart/2005/8/layout/hProcess4"/>
    <dgm:cxn modelId="{305F545A-AFAF-4EBA-88C8-C52578B92234}" type="presParOf" srcId="{03F1731A-9947-4FC6-A388-770A40AF22F3}" destId="{CC04C898-0389-456A-A7DF-AD223EB672C7}" srcOrd="2" destOrd="0" presId="urn:microsoft.com/office/officeart/2005/8/layout/hProcess4"/>
    <dgm:cxn modelId="{28EE6D0F-EAC7-4011-A4DE-EBCCC1E47F8B}" type="presParOf" srcId="{CC04C898-0389-456A-A7DF-AD223EB672C7}" destId="{526F7E42-AAD8-4337-A140-3D200019A087}" srcOrd="0" destOrd="0" presId="urn:microsoft.com/office/officeart/2005/8/layout/hProcess4"/>
    <dgm:cxn modelId="{80F86C76-6CBB-4147-92E3-0B0D80AC8876}" type="presParOf" srcId="{CC04C898-0389-456A-A7DF-AD223EB672C7}" destId="{62081A27-7C0F-4DE2-AB39-85525DEC3F44}" srcOrd="1" destOrd="0" presId="urn:microsoft.com/office/officeart/2005/8/layout/hProcess4"/>
    <dgm:cxn modelId="{87C054A2-D9FD-40CD-A432-23343F5206D9}" type="presParOf" srcId="{CC04C898-0389-456A-A7DF-AD223EB672C7}" destId="{7ACDEB95-25C7-46D0-B936-F006E498B5EE}" srcOrd="2" destOrd="0" presId="urn:microsoft.com/office/officeart/2005/8/layout/hProcess4"/>
    <dgm:cxn modelId="{BDE1D577-C331-414C-ADDA-A6379A012852}" type="presParOf" srcId="{CC04C898-0389-456A-A7DF-AD223EB672C7}" destId="{D1CCAA04-6F51-4559-BBC7-4459556EDF1D}" srcOrd="3" destOrd="0" presId="urn:microsoft.com/office/officeart/2005/8/layout/hProcess4"/>
    <dgm:cxn modelId="{BDD98802-77A3-4FE6-85B1-AA6C653AC6AB}" type="presParOf" srcId="{CC04C898-0389-456A-A7DF-AD223EB672C7}" destId="{E2B5E244-2C62-4823-B3C9-947C599FC750}" srcOrd="4" destOrd="0" presId="urn:microsoft.com/office/officeart/2005/8/layout/hProcess4"/>
    <dgm:cxn modelId="{C628C3B1-F7BF-4363-8042-3B209422B2CF}" type="presParOf" srcId="{03F1731A-9947-4FC6-A388-770A40AF22F3}" destId="{8C55F70D-16E4-45AD-A6C1-2A3828AC7DF6}" srcOrd="3" destOrd="0" presId="urn:microsoft.com/office/officeart/2005/8/layout/hProcess4"/>
    <dgm:cxn modelId="{2998FC1F-DD7B-4927-BE0A-32647315BE26}" type="presParOf" srcId="{03F1731A-9947-4FC6-A388-770A40AF22F3}" destId="{A933C68B-AC0F-47B8-B706-6C9770D82787}" srcOrd="4" destOrd="0" presId="urn:microsoft.com/office/officeart/2005/8/layout/hProcess4"/>
    <dgm:cxn modelId="{61B8E383-F60E-4ACA-AC99-31C041BA65FE}" type="presParOf" srcId="{A933C68B-AC0F-47B8-B706-6C9770D82787}" destId="{F542458C-ED5C-4FB4-986E-BA4588BF2B11}" srcOrd="0" destOrd="0" presId="urn:microsoft.com/office/officeart/2005/8/layout/hProcess4"/>
    <dgm:cxn modelId="{069013E4-BBF5-4DF2-9A21-46F3497FB4BC}" type="presParOf" srcId="{A933C68B-AC0F-47B8-B706-6C9770D82787}" destId="{622D3EC5-BEC9-4A3E-AD3B-55D5C3D24A80}" srcOrd="1" destOrd="0" presId="urn:microsoft.com/office/officeart/2005/8/layout/hProcess4"/>
    <dgm:cxn modelId="{3ECC41EF-8B3F-4CAB-A9CC-31AB257085D9}" type="presParOf" srcId="{A933C68B-AC0F-47B8-B706-6C9770D82787}" destId="{82461158-F907-4E32-9923-252CEAC94A4A}" srcOrd="2" destOrd="0" presId="urn:microsoft.com/office/officeart/2005/8/layout/hProcess4"/>
    <dgm:cxn modelId="{3291CECD-E465-4A00-A187-1B9015B63E16}" type="presParOf" srcId="{A933C68B-AC0F-47B8-B706-6C9770D82787}" destId="{3A5BE3F8-0B24-43A2-BECF-B111509E0484}" srcOrd="3" destOrd="0" presId="urn:microsoft.com/office/officeart/2005/8/layout/hProcess4"/>
    <dgm:cxn modelId="{6420BCCB-B466-4F4E-9242-4B9E832BF81A}" type="presParOf" srcId="{A933C68B-AC0F-47B8-B706-6C9770D82787}" destId="{64FF834D-7C76-4F66-BC32-81B21310818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482BB2-6453-435B-B31B-A2EC28075FC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B9219873-FBF2-4A3F-997F-840585CF2953}">
      <dgm:prSet phldrT="[Texto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s-PE" dirty="0" smtClean="0">
              <a:solidFill>
                <a:schemeClr val="tx1"/>
              </a:solidFill>
            </a:rPr>
            <a:t>Hoja de Conciliación del Marco Legal y Ejecución del Presupuesto</a:t>
          </a:r>
          <a:endParaRPr lang="es-PE" dirty="0">
            <a:solidFill>
              <a:schemeClr val="tx1"/>
            </a:solidFill>
          </a:endParaRPr>
        </a:p>
      </dgm:t>
    </dgm:pt>
    <dgm:pt modelId="{20E78BF8-9B11-4846-B1DD-009DCDC01A23}" type="parTrans" cxnId="{4D3B9277-763A-48E5-A484-9E650C9CDE89}">
      <dgm:prSet/>
      <dgm:spPr/>
      <dgm:t>
        <a:bodyPr/>
        <a:lstStyle/>
        <a:p>
          <a:endParaRPr lang="es-PE"/>
        </a:p>
      </dgm:t>
    </dgm:pt>
    <dgm:pt modelId="{697857E7-2AAA-4128-8906-9D79171C1679}" type="sibTrans" cxnId="{4D3B9277-763A-48E5-A484-9E650C9CDE89}">
      <dgm:prSet/>
      <dgm:spPr/>
      <dgm:t>
        <a:bodyPr/>
        <a:lstStyle/>
        <a:p>
          <a:endParaRPr lang="es-PE"/>
        </a:p>
      </dgm:t>
    </dgm:pt>
    <dgm:pt modelId="{2B66BD7F-E49F-4AFB-A271-2CCFF3D8398A}">
      <dgm:prSet phldrT="[Texto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es-PE" dirty="0"/>
        </a:p>
      </dgm:t>
    </dgm:pt>
    <dgm:pt modelId="{4A697B0A-1D7A-45D9-9A66-3DB146F6AE2B}" type="parTrans" cxnId="{20C7932F-5F99-47F9-8897-535B131DD8D6}">
      <dgm:prSet/>
      <dgm:spPr/>
      <dgm:t>
        <a:bodyPr/>
        <a:lstStyle/>
        <a:p>
          <a:endParaRPr lang="es-PE"/>
        </a:p>
      </dgm:t>
    </dgm:pt>
    <dgm:pt modelId="{77969A95-D7AD-445C-8256-4D32950B785F}" type="sibTrans" cxnId="{20C7932F-5F99-47F9-8897-535B131DD8D6}">
      <dgm:prSet/>
      <dgm:spPr/>
      <dgm:t>
        <a:bodyPr/>
        <a:lstStyle/>
        <a:p>
          <a:endParaRPr lang="es-PE"/>
        </a:p>
      </dgm:t>
    </dgm:pt>
    <dgm:pt modelId="{B133FF44-CF2A-4B9B-A251-AF19E2FFADF2}">
      <dgm:prSet phldrT="[Texto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s-PE" dirty="0" smtClean="0">
              <a:solidFill>
                <a:schemeClr val="tx1"/>
              </a:solidFill>
            </a:rPr>
            <a:t>Transferencias Financieras</a:t>
          </a:r>
          <a:endParaRPr lang="es-PE" dirty="0">
            <a:solidFill>
              <a:schemeClr val="tx1"/>
            </a:solidFill>
          </a:endParaRPr>
        </a:p>
      </dgm:t>
    </dgm:pt>
    <dgm:pt modelId="{E4CD0A46-1F21-47D8-9852-07D62AD7D578}" type="parTrans" cxnId="{CD246518-6C43-4B8B-AE83-2711475E4040}">
      <dgm:prSet/>
      <dgm:spPr/>
      <dgm:t>
        <a:bodyPr/>
        <a:lstStyle/>
        <a:p>
          <a:endParaRPr lang="es-PE"/>
        </a:p>
      </dgm:t>
    </dgm:pt>
    <dgm:pt modelId="{5CE60751-01A7-4DB0-AE43-BB685F8796AB}" type="sibTrans" cxnId="{CD246518-6C43-4B8B-AE83-2711475E4040}">
      <dgm:prSet/>
      <dgm:spPr/>
      <dgm:t>
        <a:bodyPr/>
        <a:lstStyle/>
        <a:p>
          <a:endParaRPr lang="es-PE"/>
        </a:p>
      </dgm:t>
    </dgm:pt>
    <dgm:pt modelId="{8BC8A29E-1EEE-4E06-9037-58D70872BBF0}" type="pres">
      <dgm:prSet presAssocID="{26482BB2-6453-435B-B31B-A2EC28075FC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1F7A2A2F-AB47-4D21-987E-A83C08B1326E}" type="pres">
      <dgm:prSet presAssocID="{B9219873-FBF2-4A3F-997F-840585CF2953}" presName="comp" presStyleCnt="0"/>
      <dgm:spPr/>
    </dgm:pt>
    <dgm:pt modelId="{3197BCE1-A01F-47D8-9888-A9098954AC8D}" type="pres">
      <dgm:prSet presAssocID="{B9219873-FBF2-4A3F-997F-840585CF2953}" presName="box" presStyleLbl="node1" presStyleIdx="0" presStyleCnt="2"/>
      <dgm:spPr/>
      <dgm:t>
        <a:bodyPr/>
        <a:lstStyle/>
        <a:p>
          <a:endParaRPr lang="es-PE"/>
        </a:p>
      </dgm:t>
    </dgm:pt>
    <dgm:pt modelId="{5975D016-C5CA-4FA4-A750-120F01F0C719}" type="pres">
      <dgm:prSet presAssocID="{B9219873-FBF2-4A3F-997F-840585CF2953}" presName="img" presStyleLbl="fgImgPlace1" presStyleIdx="0" presStyleCnt="2"/>
      <dgm:spPr/>
    </dgm:pt>
    <dgm:pt modelId="{41ECA3A4-8288-4E55-9AB5-2B00C059EEF1}" type="pres">
      <dgm:prSet presAssocID="{B9219873-FBF2-4A3F-997F-840585CF295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B6349E6-57DA-4FE8-92F9-528B2D427CFA}" type="pres">
      <dgm:prSet presAssocID="{697857E7-2AAA-4128-8906-9D79171C1679}" presName="spacer" presStyleCnt="0"/>
      <dgm:spPr/>
    </dgm:pt>
    <dgm:pt modelId="{252BB35D-EFB4-48B7-A18C-3BE5EE072358}" type="pres">
      <dgm:prSet presAssocID="{B133FF44-CF2A-4B9B-A251-AF19E2FFADF2}" presName="comp" presStyleCnt="0"/>
      <dgm:spPr/>
    </dgm:pt>
    <dgm:pt modelId="{5ADC42EE-8745-4E69-AD72-E0FB1DA9BD72}" type="pres">
      <dgm:prSet presAssocID="{B133FF44-CF2A-4B9B-A251-AF19E2FFADF2}" presName="box" presStyleLbl="node1" presStyleIdx="1" presStyleCnt="2"/>
      <dgm:spPr/>
      <dgm:t>
        <a:bodyPr/>
        <a:lstStyle/>
        <a:p>
          <a:endParaRPr lang="es-PE"/>
        </a:p>
      </dgm:t>
    </dgm:pt>
    <dgm:pt modelId="{37DD240B-5E20-418C-8466-EC92309B13D5}" type="pres">
      <dgm:prSet presAssocID="{B133FF44-CF2A-4B9B-A251-AF19E2FFADF2}" presName="img" presStyleLbl="fgImgPlace1" presStyleIdx="1" presStyleCnt="2"/>
      <dgm:spPr/>
    </dgm:pt>
    <dgm:pt modelId="{17D9F56D-D206-4672-AEAA-9263B77D0FAE}" type="pres">
      <dgm:prSet presAssocID="{B133FF44-CF2A-4B9B-A251-AF19E2FFADF2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ED9795ED-5587-49C1-9F23-61B258AC1C81}" type="presOf" srcId="{B9219873-FBF2-4A3F-997F-840585CF2953}" destId="{3197BCE1-A01F-47D8-9888-A9098954AC8D}" srcOrd="0" destOrd="0" presId="urn:microsoft.com/office/officeart/2005/8/layout/vList4"/>
    <dgm:cxn modelId="{616CACC4-8469-4E46-9995-FBD979A54C3E}" type="presOf" srcId="{2B66BD7F-E49F-4AFB-A271-2CCFF3D8398A}" destId="{17D9F56D-D206-4672-AEAA-9263B77D0FAE}" srcOrd="1" destOrd="1" presId="urn:microsoft.com/office/officeart/2005/8/layout/vList4"/>
    <dgm:cxn modelId="{53B2B749-CDEB-4604-A5FA-671AA166F008}" type="presOf" srcId="{B133FF44-CF2A-4B9B-A251-AF19E2FFADF2}" destId="{17D9F56D-D206-4672-AEAA-9263B77D0FAE}" srcOrd="1" destOrd="0" presId="urn:microsoft.com/office/officeart/2005/8/layout/vList4"/>
    <dgm:cxn modelId="{ADD610D5-216F-49D2-9A5F-630C198B4320}" type="presOf" srcId="{2B66BD7F-E49F-4AFB-A271-2CCFF3D8398A}" destId="{5ADC42EE-8745-4E69-AD72-E0FB1DA9BD72}" srcOrd="0" destOrd="1" presId="urn:microsoft.com/office/officeart/2005/8/layout/vList4"/>
    <dgm:cxn modelId="{8475D70F-7CB5-4835-BDB6-B8CE3B60C066}" type="presOf" srcId="{26482BB2-6453-435B-B31B-A2EC28075FC8}" destId="{8BC8A29E-1EEE-4E06-9037-58D70872BBF0}" srcOrd="0" destOrd="0" presId="urn:microsoft.com/office/officeart/2005/8/layout/vList4"/>
    <dgm:cxn modelId="{20C7932F-5F99-47F9-8897-535B131DD8D6}" srcId="{B133FF44-CF2A-4B9B-A251-AF19E2FFADF2}" destId="{2B66BD7F-E49F-4AFB-A271-2CCFF3D8398A}" srcOrd="0" destOrd="0" parTransId="{4A697B0A-1D7A-45D9-9A66-3DB146F6AE2B}" sibTransId="{77969A95-D7AD-445C-8256-4D32950B785F}"/>
    <dgm:cxn modelId="{4D3B9277-763A-48E5-A484-9E650C9CDE89}" srcId="{26482BB2-6453-435B-B31B-A2EC28075FC8}" destId="{B9219873-FBF2-4A3F-997F-840585CF2953}" srcOrd="0" destOrd="0" parTransId="{20E78BF8-9B11-4846-B1DD-009DCDC01A23}" sibTransId="{697857E7-2AAA-4128-8906-9D79171C1679}"/>
    <dgm:cxn modelId="{8823DF07-3545-4B04-B271-6A02FBE637DC}" type="presOf" srcId="{B9219873-FBF2-4A3F-997F-840585CF2953}" destId="{41ECA3A4-8288-4E55-9AB5-2B00C059EEF1}" srcOrd="1" destOrd="0" presId="urn:microsoft.com/office/officeart/2005/8/layout/vList4"/>
    <dgm:cxn modelId="{D7F1BC98-E4FE-4490-BC00-BEA5FE9A77B0}" type="presOf" srcId="{B133FF44-CF2A-4B9B-A251-AF19E2FFADF2}" destId="{5ADC42EE-8745-4E69-AD72-E0FB1DA9BD72}" srcOrd="0" destOrd="0" presId="urn:microsoft.com/office/officeart/2005/8/layout/vList4"/>
    <dgm:cxn modelId="{CD246518-6C43-4B8B-AE83-2711475E4040}" srcId="{26482BB2-6453-435B-B31B-A2EC28075FC8}" destId="{B133FF44-CF2A-4B9B-A251-AF19E2FFADF2}" srcOrd="1" destOrd="0" parTransId="{E4CD0A46-1F21-47D8-9852-07D62AD7D578}" sibTransId="{5CE60751-01A7-4DB0-AE43-BB685F8796AB}"/>
    <dgm:cxn modelId="{3C3C83B5-3622-428C-B401-F73E8D653AD2}" type="presParOf" srcId="{8BC8A29E-1EEE-4E06-9037-58D70872BBF0}" destId="{1F7A2A2F-AB47-4D21-987E-A83C08B1326E}" srcOrd="0" destOrd="0" presId="urn:microsoft.com/office/officeart/2005/8/layout/vList4"/>
    <dgm:cxn modelId="{08CDE564-D04C-4D5A-973D-41CDA356304D}" type="presParOf" srcId="{1F7A2A2F-AB47-4D21-987E-A83C08B1326E}" destId="{3197BCE1-A01F-47D8-9888-A9098954AC8D}" srcOrd="0" destOrd="0" presId="urn:microsoft.com/office/officeart/2005/8/layout/vList4"/>
    <dgm:cxn modelId="{18CAA7F4-F799-477D-9663-98DC364F7BAD}" type="presParOf" srcId="{1F7A2A2F-AB47-4D21-987E-A83C08B1326E}" destId="{5975D016-C5CA-4FA4-A750-120F01F0C719}" srcOrd="1" destOrd="0" presId="urn:microsoft.com/office/officeart/2005/8/layout/vList4"/>
    <dgm:cxn modelId="{104621A6-02D9-46E3-AA95-CEB7C099C14B}" type="presParOf" srcId="{1F7A2A2F-AB47-4D21-987E-A83C08B1326E}" destId="{41ECA3A4-8288-4E55-9AB5-2B00C059EEF1}" srcOrd="2" destOrd="0" presId="urn:microsoft.com/office/officeart/2005/8/layout/vList4"/>
    <dgm:cxn modelId="{0ADA6260-E72F-4CE2-86FF-93384C545CD3}" type="presParOf" srcId="{8BC8A29E-1EEE-4E06-9037-58D70872BBF0}" destId="{8B6349E6-57DA-4FE8-92F9-528B2D427CFA}" srcOrd="1" destOrd="0" presId="urn:microsoft.com/office/officeart/2005/8/layout/vList4"/>
    <dgm:cxn modelId="{C19ADEDB-87AB-456F-AC2D-8D751019B6B5}" type="presParOf" srcId="{8BC8A29E-1EEE-4E06-9037-58D70872BBF0}" destId="{252BB35D-EFB4-48B7-A18C-3BE5EE072358}" srcOrd="2" destOrd="0" presId="urn:microsoft.com/office/officeart/2005/8/layout/vList4"/>
    <dgm:cxn modelId="{6A50736C-7BE0-4DED-839F-1B3A7A599C10}" type="presParOf" srcId="{252BB35D-EFB4-48B7-A18C-3BE5EE072358}" destId="{5ADC42EE-8745-4E69-AD72-E0FB1DA9BD72}" srcOrd="0" destOrd="0" presId="urn:microsoft.com/office/officeart/2005/8/layout/vList4"/>
    <dgm:cxn modelId="{922B9B71-5C6F-40F8-933A-0EBAC9FC54B6}" type="presParOf" srcId="{252BB35D-EFB4-48B7-A18C-3BE5EE072358}" destId="{37DD240B-5E20-418C-8466-EC92309B13D5}" srcOrd="1" destOrd="0" presId="urn:microsoft.com/office/officeart/2005/8/layout/vList4"/>
    <dgm:cxn modelId="{C8981C28-B54D-4324-8A09-7C1ADBACAF07}" type="presParOf" srcId="{252BB35D-EFB4-48B7-A18C-3BE5EE072358}" destId="{17D9F56D-D206-4672-AEAA-9263B77D0FA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028DCD-4C6C-4305-9B1E-E606B3C558C7}">
      <dsp:nvSpPr>
        <dsp:cNvPr id="0" name=""/>
        <dsp:cNvSpPr/>
      </dsp:nvSpPr>
      <dsp:spPr>
        <a:xfrm>
          <a:off x="227" y="1075234"/>
          <a:ext cx="1471703" cy="1213847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500" kern="1200" dirty="0" smtClean="0"/>
            <a:t>Conciliación de Operaciones SIAF</a:t>
          </a:r>
          <a:endParaRPr lang="es-PE" sz="1500" kern="1200" dirty="0"/>
        </a:p>
      </dsp:txBody>
      <dsp:txXfrm>
        <a:off x="227" y="1075234"/>
        <a:ext cx="1471703" cy="953737"/>
      </dsp:txXfrm>
    </dsp:sp>
    <dsp:sp modelId="{89B003E1-2680-43DC-A1C5-BFB0EE11F098}">
      <dsp:nvSpPr>
        <dsp:cNvPr id="0" name=""/>
        <dsp:cNvSpPr/>
      </dsp:nvSpPr>
      <dsp:spPr>
        <a:xfrm>
          <a:off x="842050" y="1417359"/>
          <a:ext cx="1544682" cy="1544682"/>
        </a:xfrm>
        <a:prstGeom prst="leftCircularArrow">
          <a:avLst>
            <a:gd name="adj1" fmla="val 2651"/>
            <a:gd name="adj2" fmla="val 322387"/>
            <a:gd name="adj3" fmla="val 2097898"/>
            <a:gd name="adj4" fmla="val 9024489"/>
            <a:gd name="adj5" fmla="val 309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6D9620-F903-483A-9388-82801BE5CF53}">
      <dsp:nvSpPr>
        <dsp:cNvPr id="0" name=""/>
        <dsp:cNvSpPr/>
      </dsp:nvSpPr>
      <dsp:spPr>
        <a:xfrm>
          <a:off x="327273" y="2028971"/>
          <a:ext cx="1308181" cy="5202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900" kern="1200" dirty="0" smtClean="0"/>
            <a:t>Cliente</a:t>
          </a:r>
          <a:endParaRPr lang="es-PE" sz="2900" kern="1200" dirty="0"/>
        </a:p>
      </dsp:txBody>
      <dsp:txXfrm>
        <a:off x="327273" y="2028971"/>
        <a:ext cx="1308181" cy="520220"/>
      </dsp:txXfrm>
    </dsp:sp>
    <dsp:sp modelId="{62081A27-7C0F-4DE2-AB39-85525DEC3F44}">
      <dsp:nvSpPr>
        <dsp:cNvPr id="0" name=""/>
        <dsp:cNvSpPr/>
      </dsp:nvSpPr>
      <dsp:spPr>
        <a:xfrm>
          <a:off x="1830437" y="1075234"/>
          <a:ext cx="1471703" cy="1213847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500" kern="1200" dirty="0" smtClean="0"/>
            <a:t>Pre – Cierre y Vista preliminar de Reportes Presupuestales</a:t>
          </a:r>
          <a:endParaRPr lang="es-PE" sz="1500" kern="1200" dirty="0"/>
        </a:p>
      </dsp:txBody>
      <dsp:txXfrm>
        <a:off x="1830437" y="1335344"/>
        <a:ext cx="1471703" cy="953737"/>
      </dsp:txXfrm>
    </dsp:sp>
    <dsp:sp modelId="{8C55F70D-16E4-45AD-A6C1-2A3828AC7DF6}">
      <dsp:nvSpPr>
        <dsp:cNvPr id="0" name=""/>
        <dsp:cNvSpPr/>
      </dsp:nvSpPr>
      <dsp:spPr>
        <a:xfrm>
          <a:off x="2659996" y="354679"/>
          <a:ext cx="1732733" cy="1732733"/>
        </a:xfrm>
        <a:prstGeom prst="circularArrow">
          <a:avLst>
            <a:gd name="adj1" fmla="val 2363"/>
            <a:gd name="adj2" fmla="val 285488"/>
            <a:gd name="adj3" fmla="val 19539001"/>
            <a:gd name="adj4" fmla="val 12575511"/>
            <a:gd name="adj5" fmla="val 275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CCAA04-6F51-4559-BBC7-4459556EDF1D}">
      <dsp:nvSpPr>
        <dsp:cNvPr id="0" name=""/>
        <dsp:cNvSpPr/>
      </dsp:nvSpPr>
      <dsp:spPr>
        <a:xfrm>
          <a:off x="2157483" y="815123"/>
          <a:ext cx="1308181" cy="5202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900" kern="1200" dirty="0" smtClean="0"/>
            <a:t>Web</a:t>
          </a:r>
          <a:endParaRPr lang="es-PE" sz="2900" kern="1200" dirty="0"/>
        </a:p>
      </dsp:txBody>
      <dsp:txXfrm>
        <a:off x="2157483" y="815123"/>
        <a:ext cx="1308181" cy="520220"/>
      </dsp:txXfrm>
    </dsp:sp>
    <dsp:sp modelId="{622D3EC5-BEC9-4A3E-AD3B-55D5C3D24A80}">
      <dsp:nvSpPr>
        <dsp:cNvPr id="0" name=""/>
        <dsp:cNvSpPr/>
      </dsp:nvSpPr>
      <dsp:spPr>
        <a:xfrm>
          <a:off x="3660647" y="1075234"/>
          <a:ext cx="1471703" cy="1213847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500" kern="1200" dirty="0" smtClean="0"/>
            <a:t>Cierre y Reportes Presupuestales definitivos</a:t>
          </a:r>
          <a:endParaRPr lang="es-PE" sz="1500" kern="1200" dirty="0"/>
        </a:p>
      </dsp:txBody>
      <dsp:txXfrm>
        <a:off x="3660647" y="1075234"/>
        <a:ext cx="1471703" cy="953737"/>
      </dsp:txXfrm>
    </dsp:sp>
    <dsp:sp modelId="{3A5BE3F8-0B24-43A2-BECF-B111509E0484}">
      <dsp:nvSpPr>
        <dsp:cNvPr id="0" name=""/>
        <dsp:cNvSpPr/>
      </dsp:nvSpPr>
      <dsp:spPr>
        <a:xfrm>
          <a:off x="3987692" y="2028971"/>
          <a:ext cx="1308181" cy="5202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900" kern="1200" dirty="0" smtClean="0"/>
            <a:t>Web</a:t>
          </a:r>
          <a:endParaRPr lang="es-PE" sz="2900" kern="1200" dirty="0"/>
        </a:p>
      </dsp:txBody>
      <dsp:txXfrm>
        <a:off x="3987692" y="2028971"/>
        <a:ext cx="1308181" cy="5202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97BCE1-A01F-47D8-9888-A9098954AC8D}">
      <dsp:nvSpPr>
        <dsp:cNvPr id="0" name=""/>
        <dsp:cNvSpPr/>
      </dsp:nvSpPr>
      <dsp:spPr>
        <a:xfrm>
          <a:off x="0" y="0"/>
          <a:ext cx="2232249" cy="1138374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400" kern="1200" dirty="0" smtClean="0">
              <a:solidFill>
                <a:schemeClr val="tx1"/>
              </a:solidFill>
            </a:rPr>
            <a:t>Hoja de Conciliación del Marco Legal y Ejecución del Presupuesto</a:t>
          </a:r>
          <a:endParaRPr lang="es-PE" sz="1400" kern="1200" dirty="0">
            <a:solidFill>
              <a:schemeClr val="tx1"/>
            </a:solidFill>
          </a:endParaRPr>
        </a:p>
      </dsp:txBody>
      <dsp:txXfrm>
        <a:off x="560287" y="0"/>
        <a:ext cx="1671961" cy="1138374"/>
      </dsp:txXfrm>
    </dsp:sp>
    <dsp:sp modelId="{5975D016-C5CA-4FA4-A750-120F01F0C719}">
      <dsp:nvSpPr>
        <dsp:cNvPr id="0" name=""/>
        <dsp:cNvSpPr/>
      </dsp:nvSpPr>
      <dsp:spPr>
        <a:xfrm>
          <a:off x="113837" y="113837"/>
          <a:ext cx="446449" cy="91069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DC42EE-8745-4E69-AD72-E0FB1DA9BD72}">
      <dsp:nvSpPr>
        <dsp:cNvPr id="0" name=""/>
        <dsp:cNvSpPr/>
      </dsp:nvSpPr>
      <dsp:spPr>
        <a:xfrm>
          <a:off x="0" y="1252212"/>
          <a:ext cx="2232249" cy="1138374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400" kern="1200" dirty="0" smtClean="0">
              <a:solidFill>
                <a:schemeClr val="tx1"/>
              </a:solidFill>
            </a:rPr>
            <a:t>Transferencias Financieras</a:t>
          </a:r>
          <a:endParaRPr lang="es-PE" sz="1400" kern="120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PE" sz="1100" kern="1200" dirty="0"/>
        </a:p>
      </dsp:txBody>
      <dsp:txXfrm>
        <a:off x="560287" y="1252212"/>
        <a:ext cx="1671961" cy="1138374"/>
      </dsp:txXfrm>
    </dsp:sp>
    <dsp:sp modelId="{37DD240B-5E20-418C-8466-EC92309B13D5}">
      <dsp:nvSpPr>
        <dsp:cNvPr id="0" name=""/>
        <dsp:cNvSpPr/>
      </dsp:nvSpPr>
      <dsp:spPr>
        <a:xfrm>
          <a:off x="113837" y="1366049"/>
          <a:ext cx="446449" cy="91069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83171-3EDE-45E9-977D-0B1E0EB86A8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C36F1-1D28-4003-B872-F8205C95805D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8212F-B823-4377-9C4E-D837CF5F58F6}" type="datetimeFigureOut">
              <a:rPr lang="es-PE" smtClean="0"/>
              <a:pPr/>
              <a:t>09/07/2015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FF853-A8A2-4D17-A8AB-2B424BD1BC39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Conector recto"/>
          <p:cNvCxnSpPr/>
          <p:nvPr userDrawn="1"/>
        </p:nvCxnSpPr>
        <p:spPr bwMode="auto">
          <a:xfrm>
            <a:off x="714348" y="6215082"/>
            <a:ext cx="7858180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" name="2 Conector recto"/>
          <p:cNvCxnSpPr/>
          <p:nvPr userDrawn="1"/>
        </p:nvCxnSpPr>
        <p:spPr bwMode="auto">
          <a:xfrm>
            <a:off x="623454" y="924344"/>
            <a:ext cx="6020248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6357950" y="6356350"/>
            <a:ext cx="2133600" cy="365125"/>
          </a:xfrm>
        </p:spPr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r="975" b="642"/>
          <a:stretch>
            <a:fillRect/>
          </a:stretch>
        </p:blipFill>
        <p:spPr bwMode="auto">
          <a:xfrm>
            <a:off x="-22032" y="-24"/>
            <a:ext cx="9166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440D7-FCFA-4B3A-A49B-0F7D0547A226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11" r:id="rId7"/>
    <p:sldLayoutId id="2147483712" r:id="rId8"/>
    <p:sldLayoutId id="2147483660" r:id="rId9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apps3.mineco.gob.pe/appCont/index.jsp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 Imagen" descr="FONDO_MOD_2-01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22 Conector recto"/>
          <p:cNvCxnSpPr/>
          <p:nvPr/>
        </p:nvCxnSpPr>
        <p:spPr>
          <a:xfrm>
            <a:off x="1214414" y="6429396"/>
            <a:ext cx="764386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1 Título"/>
          <p:cNvSpPr txBox="1">
            <a:spLocks/>
          </p:cNvSpPr>
          <p:nvPr/>
        </p:nvSpPr>
        <p:spPr>
          <a:xfrm>
            <a:off x="1214414" y="2357430"/>
            <a:ext cx="7772400" cy="138832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SIAF - MODULO CONTABLE – </a:t>
            </a:r>
            <a:b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s-PE" sz="4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INFORMACION FINANCIERA Y </a:t>
            </a:r>
            <a:r>
              <a:rPr kumimoji="0" lang="es-PE" sz="4400" b="1" i="0" u="sng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PRESUPUESTARIA</a:t>
            </a:r>
            <a:endParaRPr kumimoji="0" lang="es-PE" sz="4400" b="1" i="0" u="sng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2 Subtítulo"/>
          <p:cNvSpPr txBox="1">
            <a:spLocks/>
          </p:cNvSpPr>
          <p:nvPr/>
        </p:nvSpPr>
        <p:spPr>
          <a:xfrm>
            <a:off x="1571604" y="4929198"/>
            <a:ext cx="6400800" cy="8389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(Trimestral, Semestral y Cierre )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APLICATIVO WEB   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PE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071546"/>
            <a:ext cx="864399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2714620"/>
            <a:ext cx="665797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571472" y="500042"/>
            <a:ext cx="5473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Conciliar, buscar y consultar diferencias a nivel agrupado</a:t>
            </a:r>
            <a:endParaRPr lang="es-PE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10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11</a:t>
            </a:fld>
            <a:endParaRPr lang="es-PE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8643945" cy="514355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" name="3 Rectángulo"/>
          <p:cNvSpPr/>
          <p:nvPr/>
        </p:nvSpPr>
        <p:spPr>
          <a:xfrm>
            <a:off x="612002" y="416462"/>
            <a:ext cx="3930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 smtClean="0"/>
              <a:t>Reporte de diferencias a nivel agrupado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500042"/>
            <a:ext cx="4830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Generar solicitud de conciliación a nivel detallado</a:t>
            </a:r>
            <a:endParaRPr lang="es-PE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071546"/>
            <a:ext cx="87868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1113" y="2428869"/>
            <a:ext cx="658177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428869"/>
            <a:ext cx="658177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2443185"/>
            <a:ext cx="6600825" cy="3557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12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500042"/>
            <a:ext cx="3667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Conciliar diferencias a nivel detallado</a:t>
            </a:r>
            <a:endParaRPr lang="es-P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071546"/>
            <a:ext cx="864399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2690837"/>
            <a:ext cx="6657975" cy="345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5411" y="2714620"/>
            <a:ext cx="6734175" cy="342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7514606" y="2928934"/>
            <a:ext cx="214314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13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000108"/>
            <a:ext cx="8715437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2357430"/>
            <a:ext cx="810577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571472" y="500042"/>
            <a:ext cx="2368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Consultar Conciliación  </a:t>
            </a:r>
            <a:endParaRPr lang="es-PE" dirty="0"/>
          </a:p>
        </p:txBody>
      </p:sp>
      <p:sp>
        <p:nvSpPr>
          <p:cNvPr id="7" name="6 Rectángulo"/>
          <p:cNvSpPr/>
          <p:nvPr/>
        </p:nvSpPr>
        <p:spPr>
          <a:xfrm>
            <a:off x="7500958" y="2571744"/>
            <a:ext cx="285752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9388" y="4029091"/>
            <a:ext cx="37052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14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15</a:t>
            </a:fld>
            <a:endParaRPr lang="es-PE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871543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Rectángulo"/>
          <p:cNvSpPr/>
          <p:nvPr/>
        </p:nvSpPr>
        <p:spPr>
          <a:xfrm>
            <a:off x="612002" y="416462"/>
            <a:ext cx="4263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dirty="0" smtClean="0"/>
              <a:t>Reporte de diferencias a nivel  desagregado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1714480" y="4857760"/>
            <a:ext cx="1357322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35895"/>
              <a:gd name="adj8" fmla="val -2061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Número de Expediente a Modificar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16</a:t>
            </a:fld>
            <a:endParaRPr lang="es-PE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8572560" cy="504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1936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Ingreso al Modulo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7215206" y="3857628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35895"/>
              <a:gd name="adj8" fmla="val -2061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Ingresar solo en Mayúscula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640960" cy="49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2569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Pantalla Principal – Menú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786578" y="3429000"/>
            <a:ext cx="1643074" cy="7143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87477"/>
              <a:gd name="adj8" fmla="val 60790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Ambiente Pliego o U.E.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1857356" y="3429000"/>
            <a:ext cx="1994564" cy="100811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90027"/>
              <a:gd name="adj8" fmla="val -4221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Menú Principal</a:t>
            </a:r>
          </a:p>
          <a:p>
            <a:pPr algn="ctr"/>
            <a:r>
              <a:rPr lang="es-PE" dirty="0" smtClean="0">
                <a:solidFill>
                  <a:schemeClr val="tx1"/>
                </a:solidFill>
              </a:rPr>
              <a:t> 04 opciones</a:t>
            </a:r>
          </a:p>
          <a:p>
            <a:pPr algn="ctr"/>
            <a:r>
              <a:rPr lang="es-PE" dirty="0" smtClean="0">
                <a:solidFill>
                  <a:schemeClr val="tx1"/>
                </a:solidFill>
              </a:rPr>
              <a:t>Solo para el Pliego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18</a:t>
            </a:fld>
            <a:endParaRPr lang="es-PE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568" y="1052736"/>
            <a:ext cx="8351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9 Grupo"/>
          <p:cNvGrpSpPr/>
          <p:nvPr/>
        </p:nvGrpSpPr>
        <p:grpSpPr>
          <a:xfrm>
            <a:off x="1888656" y="3116830"/>
            <a:ext cx="2539328" cy="240161"/>
            <a:chOff x="1888656" y="3116830"/>
            <a:chExt cx="2539328" cy="240161"/>
          </a:xfrm>
        </p:grpSpPr>
        <p:sp>
          <p:nvSpPr>
            <p:cNvPr id="5" name="4 Rectángulo"/>
            <p:cNvSpPr/>
            <p:nvPr/>
          </p:nvSpPr>
          <p:spPr>
            <a:xfrm>
              <a:off x="1888656" y="3120109"/>
              <a:ext cx="2539328" cy="21315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cxnSp>
          <p:nvCxnSpPr>
            <p:cNvPr id="6" name="5 Conector recto"/>
            <p:cNvCxnSpPr/>
            <p:nvPr/>
          </p:nvCxnSpPr>
          <p:spPr>
            <a:xfrm rot="5400000">
              <a:off x="2654150" y="3236912"/>
              <a:ext cx="24015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6 Conector recto"/>
            <p:cNvCxnSpPr/>
            <p:nvPr/>
          </p:nvCxnSpPr>
          <p:spPr>
            <a:xfrm rot="5400000">
              <a:off x="2244700" y="3236910"/>
              <a:ext cx="24015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7 Conector recto"/>
            <p:cNvCxnSpPr/>
            <p:nvPr/>
          </p:nvCxnSpPr>
          <p:spPr>
            <a:xfrm rot="5400000">
              <a:off x="3327082" y="3236910"/>
              <a:ext cx="24015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Conector recto"/>
            <p:cNvCxnSpPr/>
            <p:nvPr/>
          </p:nvCxnSpPr>
          <p:spPr>
            <a:xfrm rot="5400000">
              <a:off x="4012756" y="3236910"/>
              <a:ext cx="24015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10 Llamada con línea 3"/>
          <p:cNvSpPr/>
          <p:nvPr/>
        </p:nvSpPr>
        <p:spPr>
          <a:xfrm>
            <a:off x="6643702" y="4000504"/>
            <a:ext cx="2000264" cy="157163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51290"/>
              <a:gd name="adj6" fmla="val -18793"/>
              <a:gd name="adj7" fmla="val -3111"/>
              <a:gd name="adj8" fmla="val -19761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Carga de la Información de Ejecución es mensual y el Marco Presupuestal  Trimestral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1138" y="3309938"/>
            <a:ext cx="7524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Llamada con línea 3"/>
          <p:cNvSpPr/>
          <p:nvPr/>
        </p:nvSpPr>
        <p:spPr>
          <a:xfrm>
            <a:off x="6643702" y="2357430"/>
            <a:ext cx="2000264" cy="128588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27104"/>
              <a:gd name="adj6" fmla="val -32924"/>
              <a:gd name="adj7" fmla="val 125231"/>
              <a:gd name="adj8" fmla="val -163027"/>
            </a:avLst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botón Actualizar cambia el estado de En Proceso por la fecha actual de generación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1826501" y="4274046"/>
            <a:ext cx="2428892" cy="92333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just"/>
            <a:r>
              <a:rPr lang="es-PE" dirty="0" smtClean="0"/>
              <a:t>Los recuadros en rojo muestran las fechas de cada proceso ejecutado</a:t>
            </a:r>
            <a:endParaRPr lang="es-PE" dirty="0"/>
          </a:p>
        </p:txBody>
      </p:sp>
      <p:sp>
        <p:nvSpPr>
          <p:cNvPr id="16" name="15 CuadroTexto"/>
          <p:cNvSpPr txBox="1"/>
          <p:nvPr/>
        </p:nvSpPr>
        <p:spPr>
          <a:xfrm>
            <a:off x="571472" y="500042"/>
            <a:ext cx="4354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 Menú Procesos  por U.E. </a:t>
            </a:r>
            <a:r>
              <a:rPr lang="es-PE" dirty="0" smtClean="0">
                <a:solidFill>
                  <a:srgbClr val="FF0000"/>
                </a:solidFill>
              </a:rPr>
              <a:t>mensual</a:t>
            </a:r>
            <a:r>
              <a:rPr lang="es-PE" dirty="0" smtClean="0"/>
              <a:t> (carga)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19</a:t>
            </a:fld>
            <a:endParaRPr lang="es-PE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126" y="1052736"/>
            <a:ext cx="858335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571472" y="500042"/>
            <a:ext cx="4075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 Menú Procesos  por U.E. </a:t>
            </a:r>
            <a:r>
              <a:rPr lang="es-PE" dirty="0" smtClean="0">
                <a:solidFill>
                  <a:srgbClr val="FF0000"/>
                </a:solidFill>
              </a:rPr>
              <a:t>anual</a:t>
            </a:r>
            <a:r>
              <a:rPr lang="es-PE" dirty="0" smtClean="0"/>
              <a:t> (carga) 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7452320" y="2132856"/>
            <a:ext cx="1349342" cy="50405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30779"/>
              <a:gd name="adj6" fmla="val -16667"/>
              <a:gd name="adj7" fmla="val 208368"/>
              <a:gd name="adj8" fmla="val -1685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Carga de Información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020272" y="3284984"/>
            <a:ext cx="720080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Llamada con línea 3"/>
          <p:cNvSpPr/>
          <p:nvPr/>
        </p:nvSpPr>
        <p:spPr>
          <a:xfrm>
            <a:off x="7452320" y="5661248"/>
            <a:ext cx="1349342" cy="50405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92810"/>
              <a:gd name="adj6" fmla="val -16667"/>
              <a:gd name="adj7" fmla="val -51089"/>
              <a:gd name="adj8" fmla="val -160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Cierre de Información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7020272" y="4397003"/>
            <a:ext cx="720080" cy="9148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Llamada con línea 3"/>
          <p:cNvSpPr/>
          <p:nvPr/>
        </p:nvSpPr>
        <p:spPr>
          <a:xfrm>
            <a:off x="5076056" y="4869160"/>
            <a:ext cx="1440160" cy="50405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23200"/>
              <a:gd name="adj6" fmla="val -16667"/>
              <a:gd name="adj7" fmla="val 10084"/>
              <a:gd name="adj8" fmla="val -1606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Pre Cierre de Información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620688"/>
            <a:ext cx="8229600" cy="77809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mpact" pitchFamily="34" charset="0"/>
                <a:ea typeface="Times New Roman" pitchFamily="18" charset="0"/>
                <a:cs typeface="Arial" pitchFamily="34" charset="0"/>
              </a:rPr>
              <a:t>PRESENTACION</a:t>
            </a:r>
            <a:endParaRPr kumimoji="0" lang="es-P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755576" y="2348880"/>
            <a:ext cx="7848872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La presente exposición tiene la finalidad de brindar información a los usuarios de las Entidades y/o Unidades Ejecutoras del Sector Público, la forma de utilizar de manera adecuada el “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S</a:t>
            </a:r>
            <a:r>
              <a:rPr lang="es-ES" sz="1600" i="1" dirty="0" smtClean="0">
                <a:latin typeface="Arial" pitchFamily="34" charset="0"/>
                <a:ea typeface="Batang" pitchFamily="18" charset="-127"/>
                <a:cs typeface="Calibri" pitchFamily="34" charset="0"/>
              </a:rPr>
              <a:t>istema de SIAF – Modulo Contable –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Información Financiera y Presupuestaria”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ingresar al  link de </a:t>
            </a:r>
            <a:r>
              <a:rPr lang="es-ES" sz="1600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acceso 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  <a:hlinkClick r:id="rId2"/>
              </a:rPr>
              <a:t>https://apps4.mineco.gob.pe/siafwebcontapp/</a:t>
            </a:r>
            <a:r>
              <a:rPr lang="es-ES" sz="1600" b="1" i="1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s-ES" sz="1600" dirty="0" smtClean="0">
                <a:latin typeface="Arial" pitchFamily="34" charset="0"/>
                <a:ea typeface="Calibri" pitchFamily="34" charset="0"/>
                <a:cs typeface="Calibri" pitchFamily="34" charset="0"/>
              </a:rPr>
              <a:t>Aplicativo WEB, de uso de 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todas las entidades del Gobierno Nacional, Gobierno Regional y Gobierno Local que utilizan el Sistema Integrado de Administración Financiera – SIAF, que van a realizar el proceso de cierre presupuestal de los Pliegos y/o </a:t>
            </a:r>
            <a:r>
              <a:rPr lang="es-ES" sz="1600" dirty="0" err="1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UE’s</a:t>
            </a:r>
            <a:r>
              <a:rPr lang="es-ES" sz="1600" dirty="0" smtClean="0">
                <a:solidFill>
                  <a:srgbClr val="303030"/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, y obtener los formatos Presupuestales, Presupuesto por Resultado, Proyectos de Inversión y Gasto Social  en el modulo por Pliego y/o Unidad Ejecutora.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</a:t>
            </a:fld>
            <a:endParaRPr lang="es-PE"/>
          </a:p>
        </p:txBody>
      </p:sp>
      <p:pic>
        <p:nvPicPr>
          <p:cNvPr id="1026" name="Imagen 2" descr="Descripción: Descripción: Descripción: cid:image002.jpg@01CDBB74.81CF76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200798"/>
            <a:ext cx="1000132" cy="37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20</a:t>
            </a:fld>
            <a:endParaRPr lang="es-PE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494" y="1037447"/>
            <a:ext cx="8424936" cy="507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571472" y="500042"/>
            <a:ext cx="3354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1.1 Generar Pre – Cierre y Validar </a:t>
            </a:r>
            <a:endParaRPr lang="es-PE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2011" y="2160152"/>
            <a:ext cx="4071966" cy="7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Llamada con línea 3"/>
          <p:cNvSpPr/>
          <p:nvPr/>
        </p:nvSpPr>
        <p:spPr>
          <a:xfrm>
            <a:off x="6516216" y="2060848"/>
            <a:ext cx="2357454" cy="128588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30779"/>
              <a:gd name="adj6" fmla="val -16667"/>
              <a:gd name="adj7" fmla="val 153657"/>
              <a:gd name="adj8" fmla="val -1627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Pre – Cierre (no se podrá generar ninguna operación en el registro administrativo)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6300192" y="4005064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21</a:t>
            </a:fld>
            <a:endParaRPr lang="es-PE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424936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3223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1.2 Generar Cierre Presupuestal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732240" y="1920600"/>
            <a:ext cx="1928826" cy="100013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53044"/>
              <a:gd name="adj6" fmla="val -52762"/>
              <a:gd name="adj7" fmla="val 210795"/>
              <a:gd name="adj8" fmla="val -2430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Generar Cierre Presupuestal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4211960" y="4437112"/>
            <a:ext cx="2000264" cy="100013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5848"/>
              <a:gd name="adj8" fmla="val -6570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Reportes Presupuestales generados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358552" y="4049776"/>
            <a:ext cx="720080" cy="12347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226" y="1027404"/>
            <a:ext cx="8715436" cy="508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22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357166"/>
            <a:ext cx="3736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 Menú Consultas por U.E.</a:t>
            </a:r>
          </a:p>
          <a:p>
            <a:r>
              <a:rPr lang="es-PE" dirty="0" smtClean="0"/>
              <a:t>3.2 Conciliación de Operaciones  SIAF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6572264" y="3714752"/>
            <a:ext cx="2143140" cy="128588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1623"/>
              <a:gd name="adj8" fmla="val -5862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Estados del Proceso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Pendiente 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En proceso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</a:t>
            </a:r>
            <a:r>
              <a:rPr lang="es-PE" dirty="0" smtClean="0">
                <a:solidFill>
                  <a:srgbClr val="FF0000"/>
                </a:solidFill>
              </a:rPr>
              <a:t>Existen diferencias</a:t>
            </a:r>
          </a:p>
          <a:p>
            <a:pPr algn="just">
              <a:buFont typeface="Arial" pitchFamily="34" charset="0"/>
              <a:buChar char="•"/>
            </a:pPr>
            <a:r>
              <a:rPr lang="es-PE" dirty="0" smtClean="0">
                <a:solidFill>
                  <a:schemeClr val="tx1"/>
                </a:solidFill>
              </a:rPr>
              <a:t> Conciliado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49694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23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695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3.3 Validaciones de Operaciones No Permitidas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286512" y="4214818"/>
            <a:ext cx="2143140" cy="1000132"/>
          </a:xfrm>
          <a:prstGeom prst="borderCallout3">
            <a:avLst>
              <a:gd name="adj1" fmla="val 18750"/>
              <a:gd name="adj2" fmla="val -8333"/>
              <a:gd name="adj3" fmla="val 48420"/>
              <a:gd name="adj4" fmla="val -10351"/>
              <a:gd name="adj5" fmla="val -40822"/>
              <a:gd name="adj6" fmla="val -29956"/>
              <a:gd name="adj7" fmla="val -112748"/>
              <a:gd name="adj8" fmla="val 2144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Mensaje por tipo de Documento A y tipo de Documento B (fecha B &gt; fecha A)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24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266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3.1 Validaciones Presupuestales  </a:t>
            </a:r>
            <a:endParaRPr lang="es-PE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00108"/>
            <a:ext cx="8424936" cy="511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Llamada con línea 3"/>
          <p:cNvSpPr/>
          <p:nvPr/>
        </p:nvSpPr>
        <p:spPr>
          <a:xfrm>
            <a:off x="6500826" y="3857628"/>
            <a:ext cx="2000264" cy="928694"/>
          </a:xfrm>
          <a:prstGeom prst="borderCallout3">
            <a:avLst>
              <a:gd name="adj1" fmla="val 18750"/>
              <a:gd name="adj2" fmla="val -8333"/>
              <a:gd name="adj3" fmla="val 48420"/>
              <a:gd name="adj4" fmla="val -10351"/>
              <a:gd name="adj5" fmla="val -40822"/>
              <a:gd name="adj6" fmla="val -29956"/>
              <a:gd name="adj7" fmla="val -124397"/>
              <a:gd name="adj8" fmla="val -12453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Mensaje de Validaciones presupuestales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21672"/>
            <a:ext cx="8280920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25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6215074" y="4500570"/>
            <a:ext cx="1714512" cy="85725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28562"/>
              <a:gd name="adj8" fmla="val -10018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Reportes Presupuestales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27994" y="500042"/>
            <a:ext cx="4232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 Menú Reportes  Presupuestales por U.E.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26</a:t>
            </a:fld>
            <a:endParaRPr lang="es-PE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071546"/>
            <a:ext cx="825817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Llamada con línea 3"/>
          <p:cNvSpPr/>
          <p:nvPr/>
        </p:nvSpPr>
        <p:spPr>
          <a:xfrm>
            <a:off x="6357950" y="4929198"/>
            <a:ext cx="2571768" cy="100013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59858"/>
              <a:gd name="adj8" fmla="val -9811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Reporte se muestra con sello de agua por no haber Cerrado la información presupuestal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3723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Marco Presupuestal  - PP1</a:t>
            </a:r>
            <a:endParaRPr lang="es-PE" dirty="0"/>
          </a:p>
        </p:txBody>
      </p:sp>
      <p:sp>
        <p:nvSpPr>
          <p:cNvPr id="8" name="7 Llamada con línea 3"/>
          <p:cNvSpPr/>
          <p:nvPr/>
        </p:nvSpPr>
        <p:spPr>
          <a:xfrm>
            <a:off x="6357950" y="357166"/>
            <a:ext cx="2428892" cy="128588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44680"/>
              <a:gd name="adj8" fmla="val 1198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El Reporte muestra 2 nuevas columnas para la Nota Tipo 6 (Reestructuración) y Nota Tipo 7 (Reducción)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27</a:t>
            </a:fld>
            <a:endParaRPr lang="es-PE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000108"/>
            <a:ext cx="848677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357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Marco Presupuestal - Anexo  PP1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28</a:t>
            </a:fld>
            <a:endParaRPr lang="es-PE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000108"/>
            <a:ext cx="871543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010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Ejecución Presupuestal  - EP1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162" y="1021205"/>
            <a:ext cx="842432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29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27994" y="500042"/>
            <a:ext cx="6357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2.1 Menú Reportes Complementarios por U.E.  (semestre y cierre)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6215074" y="3789040"/>
            <a:ext cx="2214578" cy="93610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32013"/>
              <a:gd name="adj8" fmla="val -6221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Reportes de PPR, </a:t>
            </a:r>
            <a:r>
              <a:rPr lang="es-PE" dirty="0" err="1" smtClean="0">
                <a:solidFill>
                  <a:schemeClr val="tx1"/>
                </a:solidFill>
              </a:rPr>
              <a:t>Proy</a:t>
            </a:r>
            <a:r>
              <a:rPr lang="es-PE" dirty="0" smtClean="0">
                <a:solidFill>
                  <a:schemeClr val="tx1"/>
                </a:solidFill>
              </a:rPr>
              <a:t>. Inv. y Gasto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8104" t="3282" r="9578" b="4923"/>
          <a:stretch>
            <a:fillRect/>
          </a:stretch>
        </p:blipFill>
        <p:spPr bwMode="auto">
          <a:xfrm>
            <a:off x="142844" y="714356"/>
            <a:ext cx="8858312" cy="600074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" name="5 CuadroTexto"/>
          <p:cNvSpPr txBox="1">
            <a:spLocks noChangeArrowheads="1"/>
          </p:cNvSpPr>
          <p:nvPr/>
        </p:nvSpPr>
        <p:spPr bwMode="auto">
          <a:xfrm>
            <a:off x="100580" y="333375"/>
            <a:ext cx="60891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b="1" dirty="0" smtClean="0">
                <a:solidFill>
                  <a:srgbClr val="0033CC"/>
                </a:solidFill>
              </a:rPr>
              <a:t>A) LA APLICACIÓN SE INICIA </a:t>
            </a:r>
            <a:r>
              <a:rPr lang="es-MX" b="1" dirty="0">
                <a:solidFill>
                  <a:srgbClr val="0033CC"/>
                </a:solidFill>
              </a:rPr>
              <a:t>CON EL </a:t>
            </a:r>
            <a:r>
              <a:rPr lang="es-MX" b="1" dirty="0" smtClean="0">
                <a:solidFill>
                  <a:srgbClr val="0033CC"/>
                </a:solidFill>
              </a:rPr>
              <a:t>SIGUIENTE </a:t>
            </a:r>
            <a:r>
              <a:rPr lang="es-MX" b="1" dirty="0">
                <a:solidFill>
                  <a:srgbClr val="0033CC"/>
                </a:solidFill>
              </a:rPr>
              <a:t>COMUNICADO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4491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Presupuesto por Resultado por UE</a:t>
            </a:r>
            <a:endParaRPr lang="es-P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041" y="1071546"/>
            <a:ext cx="844467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31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71472" y="500042"/>
            <a:ext cx="4135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Proyectos de Inversión por UE </a:t>
            </a:r>
            <a:endParaRPr lang="es-P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71546"/>
            <a:ext cx="835824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32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154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Gasto Social  por UE</a:t>
            </a:r>
            <a:endParaRPr lang="es-P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157" y="1052736"/>
            <a:ext cx="837133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33</a:t>
            </a:fld>
            <a:endParaRPr lang="es-PE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568" y="1012260"/>
            <a:ext cx="827990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Llamada con línea 3"/>
          <p:cNvSpPr/>
          <p:nvPr/>
        </p:nvSpPr>
        <p:spPr>
          <a:xfrm>
            <a:off x="6444208" y="3501008"/>
            <a:ext cx="2214578" cy="93610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51042"/>
              <a:gd name="adj8" fmla="val -51494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Reportes de Ratios Presupuestales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27994" y="500042"/>
            <a:ext cx="4523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2.2 Menú Reportes Auxiliares por U.E.  (cierre)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34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27994" y="500042"/>
            <a:ext cx="5290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2.3 Menú Reportes Auxiliares de Notas Presupuestales</a:t>
            </a:r>
            <a:endParaRPr lang="es-P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568" y="1021203"/>
            <a:ext cx="8423920" cy="511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8786874" cy="516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35</a:t>
            </a:fld>
            <a:endParaRPr lang="es-PE"/>
          </a:p>
        </p:txBody>
      </p:sp>
      <p:sp>
        <p:nvSpPr>
          <p:cNvPr id="4" name="3 Llamada con línea 3"/>
          <p:cNvSpPr/>
          <p:nvPr/>
        </p:nvSpPr>
        <p:spPr>
          <a:xfrm>
            <a:off x="6715140" y="2000240"/>
            <a:ext cx="2000264" cy="100013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82167"/>
              <a:gd name="adj8" fmla="val -9158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Cierre Presupuestal de cada U.E. que conforman el Pliego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5" name="4 Llamada con línea 3"/>
          <p:cNvSpPr/>
          <p:nvPr/>
        </p:nvSpPr>
        <p:spPr>
          <a:xfrm>
            <a:off x="3143240" y="3286124"/>
            <a:ext cx="2000264" cy="642942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47387"/>
              <a:gd name="adj8" fmla="val -396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Cierre Presupuestal de Pliego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6" name="5 Llamada con línea 3"/>
          <p:cNvSpPr/>
          <p:nvPr/>
        </p:nvSpPr>
        <p:spPr>
          <a:xfrm>
            <a:off x="7000892" y="4786322"/>
            <a:ext cx="1643074" cy="1071570"/>
          </a:xfrm>
          <a:prstGeom prst="borderCallout3">
            <a:avLst>
              <a:gd name="adj1" fmla="val 18750"/>
              <a:gd name="adj2" fmla="val -8333"/>
              <a:gd name="adj3" fmla="val 51996"/>
              <a:gd name="adj4" fmla="val -23791"/>
              <a:gd name="adj5" fmla="val 54563"/>
              <a:gd name="adj6" fmla="val -83160"/>
              <a:gd name="adj7" fmla="val 53298"/>
              <a:gd name="adj8" fmla="val -10567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Reportes  Presupuestales generados por Pliego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27994" y="500042"/>
            <a:ext cx="3775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Ambiente Pliego  - Procesos (mensual)</a:t>
            </a:r>
            <a:endParaRPr lang="es-PE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9789" y="3905259"/>
            <a:ext cx="7524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Llamada con línea 3"/>
          <p:cNvSpPr/>
          <p:nvPr/>
        </p:nvSpPr>
        <p:spPr>
          <a:xfrm>
            <a:off x="6572264" y="3143248"/>
            <a:ext cx="2143140" cy="1571636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35864"/>
              <a:gd name="adj6" fmla="val -22808"/>
              <a:gd name="adj7" fmla="val 51402"/>
              <a:gd name="adj8" fmla="val -2540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Para la cancelación del cierre de la UE y por seguridad se debe aperturar las Transferencias Financieras de la UE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36</a:t>
            </a:fld>
            <a:endParaRPr lang="es-PE"/>
          </a:p>
        </p:txBody>
      </p:sp>
      <p:sp>
        <p:nvSpPr>
          <p:cNvPr id="5" name="4 CuadroTexto"/>
          <p:cNvSpPr txBox="1"/>
          <p:nvPr/>
        </p:nvSpPr>
        <p:spPr>
          <a:xfrm>
            <a:off x="527994" y="500042"/>
            <a:ext cx="3496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Ambiente Pliego  - Procesos (anual)</a:t>
            </a:r>
            <a:endParaRPr lang="es-PE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280920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Llamada con línea 3"/>
          <p:cNvSpPr/>
          <p:nvPr/>
        </p:nvSpPr>
        <p:spPr>
          <a:xfrm>
            <a:off x="5004048" y="4797152"/>
            <a:ext cx="1368152" cy="504056"/>
          </a:xfrm>
          <a:prstGeom prst="borderCallout3">
            <a:avLst>
              <a:gd name="adj1" fmla="val 18750"/>
              <a:gd name="adj2" fmla="val -8333"/>
              <a:gd name="adj3" fmla="val 48985"/>
              <a:gd name="adj4" fmla="val -13882"/>
              <a:gd name="adj5" fmla="val -33491"/>
              <a:gd name="adj6" fmla="val -11794"/>
              <a:gd name="adj7" fmla="val -29600"/>
              <a:gd name="adj8" fmla="val 12526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Cierre de Información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8" name="7 Llamada con línea 3"/>
          <p:cNvSpPr/>
          <p:nvPr/>
        </p:nvSpPr>
        <p:spPr>
          <a:xfrm>
            <a:off x="7020272" y="2060848"/>
            <a:ext cx="1656184" cy="504056"/>
          </a:xfrm>
          <a:prstGeom prst="borderCallout3">
            <a:avLst>
              <a:gd name="adj1" fmla="val 18750"/>
              <a:gd name="adj2" fmla="val -8333"/>
              <a:gd name="adj3" fmla="val 50875"/>
              <a:gd name="adj4" fmla="val -11006"/>
              <a:gd name="adj5" fmla="val 51544"/>
              <a:gd name="adj6" fmla="val -10069"/>
              <a:gd name="adj7" fmla="val 125353"/>
              <a:gd name="adj8" fmla="val -11040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Cancelación de Información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6751290" y="4077072"/>
            <a:ext cx="720080" cy="1296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6751290" y="2780928"/>
            <a:ext cx="720080" cy="1296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37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27994" y="500042"/>
            <a:ext cx="4176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Menú Reportes – Estados Presupuestarios </a:t>
            </a:r>
            <a:endParaRPr lang="es-PE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352928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38</a:t>
            </a:fld>
            <a:endParaRPr lang="es-PE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071546"/>
            <a:ext cx="8429625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3767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Marco Presupuestal – PP2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39</a:t>
            </a:fld>
            <a:endParaRPr lang="es-PE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000108"/>
            <a:ext cx="841057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4402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Marco Presupuestal – Anexo PP2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14" descr="http://upload.wikimedia.org/wikipedia/commons/1/1b/Sixus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030734"/>
            <a:ext cx="1270298" cy="857256"/>
          </a:xfrm>
          <a:prstGeom prst="rect">
            <a:avLst/>
          </a:prstGeom>
          <a:noFill/>
        </p:spPr>
      </p:pic>
      <p:pic>
        <p:nvPicPr>
          <p:cNvPr id="71" name="Picture 16" descr="http://2.bp.blogspot.com/-9TjUu3MXlZU/URuRzbQT3KI/AAAAAAAAAM8/ofHofDRroa4/s320/Oracle_Databa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2771" y="1415088"/>
            <a:ext cx="1062435" cy="1500198"/>
          </a:xfrm>
          <a:prstGeom prst="rect">
            <a:avLst/>
          </a:prstGeom>
          <a:noFill/>
        </p:spPr>
      </p:pic>
      <p:sp>
        <p:nvSpPr>
          <p:cNvPr id="72" name="71 CuadroTexto"/>
          <p:cNvSpPr txBox="1"/>
          <p:nvPr/>
        </p:nvSpPr>
        <p:spPr>
          <a:xfrm>
            <a:off x="6429388" y="2121091"/>
            <a:ext cx="508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b="1" dirty="0" smtClean="0"/>
              <a:t>MEF</a:t>
            </a:r>
            <a:endParaRPr lang="es-PE" sz="1400" b="1" dirty="0"/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678220" y="1892146"/>
            <a:ext cx="269063" cy="109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73 CuadroTexto"/>
          <p:cNvSpPr txBox="1"/>
          <p:nvPr/>
        </p:nvSpPr>
        <p:spPr>
          <a:xfrm>
            <a:off x="2143108" y="1488032"/>
            <a:ext cx="1542410" cy="36933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s-PE" dirty="0" smtClean="0"/>
              <a:t>Pliego y/o U.E.</a:t>
            </a:r>
            <a:endParaRPr lang="es-PE" dirty="0"/>
          </a:p>
        </p:txBody>
      </p:sp>
      <p:sp>
        <p:nvSpPr>
          <p:cNvPr id="81" name="80 Rectángulo"/>
          <p:cNvSpPr/>
          <p:nvPr/>
        </p:nvSpPr>
        <p:spPr>
          <a:xfrm>
            <a:off x="179512" y="188640"/>
            <a:ext cx="8784976" cy="645333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82" name="81 Grupo"/>
          <p:cNvGrpSpPr/>
          <p:nvPr/>
        </p:nvGrpSpPr>
        <p:grpSpPr>
          <a:xfrm>
            <a:off x="4170753" y="4357693"/>
            <a:ext cx="2143140" cy="1714513"/>
            <a:chOff x="285720" y="3500438"/>
            <a:chExt cx="2143140" cy="1714513"/>
          </a:xfrm>
        </p:grpSpPr>
        <p:sp>
          <p:nvSpPr>
            <p:cNvPr id="83" name="Documento 28"/>
            <p:cNvSpPr/>
            <p:nvPr/>
          </p:nvSpPr>
          <p:spPr bwMode="auto">
            <a:xfrm>
              <a:off x="1001699" y="3500439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84" name="CuadroTexto 16"/>
            <p:cNvSpPr txBox="1">
              <a:spLocks noChangeArrowheads="1"/>
            </p:cNvSpPr>
            <p:nvPr/>
          </p:nvSpPr>
          <p:spPr bwMode="auto">
            <a:xfrm>
              <a:off x="1625170" y="3500438"/>
              <a:ext cx="80369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EP-4  </a:t>
              </a:r>
              <a:endParaRPr lang="es-PE" altLang="es-PE" sz="1200" b="1" dirty="0"/>
            </a:p>
          </p:txBody>
        </p:sp>
        <p:sp>
          <p:nvSpPr>
            <p:cNvPr id="85" name="Documento 28"/>
            <p:cNvSpPr/>
            <p:nvPr/>
          </p:nvSpPr>
          <p:spPr bwMode="auto">
            <a:xfrm>
              <a:off x="858823" y="3714753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89" name="CuadroTexto 16"/>
            <p:cNvSpPr txBox="1">
              <a:spLocks noChangeArrowheads="1"/>
            </p:cNvSpPr>
            <p:nvPr/>
          </p:nvSpPr>
          <p:spPr bwMode="auto">
            <a:xfrm>
              <a:off x="1500166" y="3714753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EP-3  </a:t>
              </a:r>
              <a:endParaRPr lang="es-PE" altLang="es-PE" sz="1200" b="1" dirty="0"/>
            </a:p>
          </p:txBody>
        </p:sp>
        <p:sp>
          <p:nvSpPr>
            <p:cNvPr id="90" name="Documento 28"/>
            <p:cNvSpPr/>
            <p:nvPr/>
          </p:nvSpPr>
          <p:spPr bwMode="auto">
            <a:xfrm>
              <a:off x="715947" y="3929067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94" name="CuadroTexto 16"/>
            <p:cNvSpPr txBox="1">
              <a:spLocks noChangeArrowheads="1"/>
            </p:cNvSpPr>
            <p:nvPr/>
          </p:nvSpPr>
          <p:spPr bwMode="auto">
            <a:xfrm>
              <a:off x="1357290" y="3929067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EP-2  </a:t>
              </a:r>
              <a:endParaRPr lang="es-PE" altLang="es-PE" sz="1200" b="1" dirty="0"/>
            </a:p>
          </p:txBody>
        </p:sp>
        <p:sp>
          <p:nvSpPr>
            <p:cNvPr id="95" name="Documento 28"/>
            <p:cNvSpPr/>
            <p:nvPr/>
          </p:nvSpPr>
          <p:spPr bwMode="auto">
            <a:xfrm>
              <a:off x="573071" y="4138624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96" name="CuadroTexto 16"/>
            <p:cNvSpPr txBox="1">
              <a:spLocks noChangeArrowheads="1"/>
            </p:cNvSpPr>
            <p:nvPr/>
          </p:nvSpPr>
          <p:spPr bwMode="auto">
            <a:xfrm>
              <a:off x="1214414" y="4138624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EP-1  </a:t>
              </a:r>
              <a:endParaRPr lang="es-PE" altLang="es-PE" sz="1200" b="1" dirty="0"/>
            </a:p>
          </p:txBody>
        </p:sp>
        <p:sp>
          <p:nvSpPr>
            <p:cNvPr id="97" name="Documento 28"/>
            <p:cNvSpPr/>
            <p:nvPr/>
          </p:nvSpPr>
          <p:spPr bwMode="auto">
            <a:xfrm>
              <a:off x="428596" y="4357695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98" name="Documento 28"/>
            <p:cNvSpPr/>
            <p:nvPr/>
          </p:nvSpPr>
          <p:spPr bwMode="auto">
            <a:xfrm>
              <a:off x="285720" y="4572009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99" name="CuadroTexto 16"/>
            <p:cNvSpPr txBox="1">
              <a:spLocks noChangeArrowheads="1"/>
            </p:cNvSpPr>
            <p:nvPr/>
          </p:nvSpPr>
          <p:spPr bwMode="auto">
            <a:xfrm>
              <a:off x="928662" y="4580581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PP-1  </a:t>
              </a:r>
              <a:endParaRPr lang="es-PE" altLang="es-PE" sz="1200" b="1" dirty="0"/>
            </a:p>
          </p:txBody>
        </p:sp>
        <p:sp>
          <p:nvSpPr>
            <p:cNvPr id="100" name="CuadroTexto 16"/>
            <p:cNvSpPr txBox="1">
              <a:spLocks noChangeArrowheads="1"/>
            </p:cNvSpPr>
            <p:nvPr/>
          </p:nvSpPr>
          <p:spPr bwMode="auto">
            <a:xfrm>
              <a:off x="1071538" y="4339152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PP-2  </a:t>
              </a:r>
              <a:endParaRPr lang="es-PE" altLang="es-PE" sz="1200" b="1" dirty="0"/>
            </a:p>
          </p:txBody>
        </p:sp>
      </p:grpSp>
      <p:grpSp>
        <p:nvGrpSpPr>
          <p:cNvPr id="101" name="100 Grupo"/>
          <p:cNvGrpSpPr/>
          <p:nvPr/>
        </p:nvGrpSpPr>
        <p:grpSpPr>
          <a:xfrm>
            <a:off x="6822106" y="4357693"/>
            <a:ext cx="2143140" cy="1714513"/>
            <a:chOff x="3428992" y="3500438"/>
            <a:chExt cx="2143140" cy="1714513"/>
          </a:xfrm>
        </p:grpSpPr>
        <p:sp>
          <p:nvSpPr>
            <p:cNvPr id="102" name="Documento 28"/>
            <p:cNvSpPr/>
            <p:nvPr/>
          </p:nvSpPr>
          <p:spPr bwMode="auto">
            <a:xfrm>
              <a:off x="4144971" y="3500439"/>
              <a:ext cx="1069971" cy="642942"/>
            </a:xfrm>
            <a:prstGeom prst="flowChartDocumen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03" name="CuadroTexto 16"/>
            <p:cNvSpPr txBox="1">
              <a:spLocks noChangeArrowheads="1"/>
            </p:cNvSpPr>
            <p:nvPr/>
          </p:nvSpPr>
          <p:spPr bwMode="auto">
            <a:xfrm>
              <a:off x="4768442" y="3500438"/>
              <a:ext cx="80369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GS-3  </a:t>
              </a:r>
              <a:endParaRPr lang="es-PE" altLang="es-PE" sz="1200" b="1" dirty="0"/>
            </a:p>
          </p:txBody>
        </p:sp>
        <p:sp>
          <p:nvSpPr>
            <p:cNvPr id="104" name="Documento 28"/>
            <p:cNvSpPr/>
            <p:nvPr/>
          </p:nvSpPr>
          <p:spPr bwMode="auto">
            <a:xfrm>
              <a:off x="4002095" y="3714753"/>
              <a:ext cx="1069971" cy="642942"/>
            </a:xfrm>
            <a:prstGeom prst="flowChartDocumen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05" name="CuadroTexto 16"/>
            <p:cNvSpPr txBox="1">
              <a:spLocks noChangeArrowheads="1"/>
            </p:cNvSpPr>
            <p:nvPr/>
          </p:nvSpPr>
          <p:spPr bwMode="auto">
            <a:xfrm>
              <a:off x="4643438" y="3714753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GS-2  </a:t>
              </a:r>
              <a:endParaRPr lang="es-PE" altLang="es-PE" sz="1200" b="1" dirty="0"/>
            </a:p>
          </p:txBody>
        </p:sp>
        <p:sp>
          <p:nvSpPr>
            <p:cNvPr id="106" name="Documento 28"/>
            <p:cNvSpPr/>
            <p:nvPr/>
          </p:nvSpPr>
          <p:spPr bwMode="auto">
            <a:xfrm>
              <a:off x="3859219" y="3929067"/>
              <a:ext cx="1069971" cy="642942"/>
            </a:xfrm>
            <a:prstGeom prst="flowChartDocumen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07" name="CuadroTexto 16"/>
            <p:cNvSpPr txBox="1">
              <a:spLocks noChangeArrowheads="1"/>
            </p:cNvSpPr>
            <p:nvPr/>
          </p:nvSpPr>
          <p:spPr bwMode="auto">
            <a:xfrm>
              <a:off x="4500562" y="3929067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GS-1  </a:t>
              </a:r>
              <a:endParaRPr lang="es-PE" altLang="es-PE" sz="1200" b="1" dirty="0"/>
            </a:p>
          </p:txBody>
        </p:sp>
        <p:sp>
          <p:nvSpPr>
            <p:cNvPr id="108" name="Documento 28"/>
            <p:cNvSpPr/>
            <p:nvPr/>
          </p:nvSpPr>
          <p:spPr bwMode="auto">
            <a:xfrm>
              <a:off x="3716343" y="4138624"/>
              <a:ext cx="1069971" cy="642942"/>
            </a:xfrm>
            <a:prstGeom prst="flowChartDocumen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09" name="CuadroTexto 16"/>
            <p:cNvSpPr txBox="1">
              <a:spLocks noChangeArrowheads="1"/>
            </p:cNvSpPr>
            <p:nvPr/>
          </p:nvSpPr>
          <p:spPr bwMode="auto">
            <a:xfrm>
              <a:off x="4357686" y="4138624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PI-3  </a:t>
              </a:r>
              <a:endParaRPr lang="es-PE" altLang="es-PE" sz="1200" b="1" dirty="0"/>
            </a:p>
          </p:txBody>
        </p:sp>
        <p:sp>
          <p:nvSpPr>
            <p:cNvPr id="110" name="Documento 28"/>
            <p:cNvSpPr/>
            <p:nvPr/>
          </p:nvSpPr>
          <p:spPr bwMode="auto">
            <a:xfrm>
              <a:off x="3571868" y="4357695"/>
              <a:ext cx="1069971" cy="642942"/>
            </a:xfrm>
            <a:prstGeom prst="flowChartDocumen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11" name="Documento 28"/>
            <p:cNvSpPr/>
            <p:nvPr/>
          </p:nvSpPr>
          <p:spPr bwMode="auto">
            <a:xfrm>
              <a:off x="3428992" y="4572009"/>
              <a:ext cx="1069971" cy="642942"/>
            </a:xfrm>
            <a:prstGeom prst="flowChartDocumen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12" name="CuadroTexto 16"/>
            <p:cNvSpPr txBox="1">
              <a:spLocks noChangeArrowheads="1"/>
            </p:cNvSpPr>
            <p:nvPr/>
          </p:nvSpPr>
          <p:spPr bwMode="auto">
            <a:xfrm>
              <a:off x="4071934" y="4580581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PI-1  </a:t>
              </a:r>
              <a:endParaRPr lang="es-PE" altLang="es-PE" sz="1200" b="1" dirty="0"/>
            </a:p>
          </p:txBody>
        </p:sp>
        <p:sp>
          <p:nvSpPr>
            <p:cNvPr id="113" name="CuadroTexto 16"/>
            <p:cNvSpPr txBox="1">
              <a:spLocks noChangeArrowheads="1"/>
            </p:cNvSpPr>
            <p:nvPr/>
          </p:nvSpPr>
          <p:spPr bwMode="auto">
            <a:xfrm>
              <a:off x="4214810" y="4339152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PI-2  </a:t>
              </a:r>
              <a:endParaRPr lang="es-PE" altLang="es-PE" sz="1200" b="1" dirty="0"/>
            </a:p>
          </p:txBody>
        </p:sp>
      </p:grpSp>
      <p:grpSp>
        <p:nvGrpSpPr>
          <p:cNvPr id="114" name="113 Grupo"/>
          <p:cNvGrpSpPr/>
          <p:nvPr/>
        </p:nvGrpSpPr>
        <p:grpSpPr>
          <a:xfrm>
            <a:off x="5700378" y="4710126"/>
            <a:ext cx="1470440" cy="1076327"/>
            <a:chOff x="5765606" y="3852871"/>
            <a:chExt cx="1470440" cy="1076327"/>
          </a:xfrm>
        </p:grpSpPr>
        <p:sp>
          <p:nvSpPr>
            <p:cNvPr id="115" name="Documento 28"/>
            <p:cNvSpPr/>
            <p:nvPr/>
          </p:nvSpPr>
          <p:spPr bwMode="auto">
            <a:xfrm>
              <a:off x="6052957" y="3852871"/>
              <a:ext cx="1069971" cy="642942"/>
            </a:xfrm>
            <a:prstGeom prst="flowChartDocumen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16" name="CuadroTexto 16"/>
            <p:cNvSpPr txBox="1">
              <a:spLocks noChangeArrowheads="1"/>
            </p:cNvSpPr>
            <p:nvPr/>
          </p:nvSpPr>
          <p:spPr bwMode="auto">
            <a:xfrm>
              <a:off x="6572264" y="3852871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PPR-G3  </a:t>
              </a:r>
              <a:endParaRPr lang="es-PE" altLang="es-PE" sz="1200" b="1" dirty="0"/>
            </a:p>
          </p:txBody>
        </p:sp>
        <p:sp>
          <p:nvSpPr>
            <p:cNvPr id="117" name="Documento 28"/>
            <p:cNvSpPr/>
            <p:nvPr/>
          </p:nvSpPr>
          <p:spPr bwMode="auto">
            <a:xfrm>
              <a:off x="5908482" y="4071942"/>
              <a:ext cx="1069971" cy="642942"/>
            </a:xfrm>
            <a:prstGeom prst="flowChartDocumen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18" name="Documento 28"/>
            <p:cNvSpPr/>
            <p:nvPr/>
          </p:nvSpPr>
          <p:spPr bwMode="auto">
            <a:xfrm>
              <a:off x="5765606" y="4286256"/>
              <a:ext cx="1069971" cy="642942"/>
            </a:xfrm>
            <a:prstGeom prst="flowChartDocumen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19" name="CuadroTexto 16"/>
            <p:cNvSpPr txBox="1">
              <a:spLocks noChangeArrowheads="1"/>
            </p:cNvSpPr>
            <p:nvPr/>
          </p:nvSpPr>
          <p:spPr bwMode="auto">
            <a:xfrm>
              <a:off x="6286512" y="4294828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PPR-G1  </a:t>
              </a:r>
              <a:endParaRPr lang="es-PE" altLang="es-PE" sz="1200" b="1" dirty="0"/>
            </a:p>
          </p:txBody>
        </p:sp>
        <p:sp>
          <p:nvSpPr>
            <p:cNvPr id="120" name="CuadroTexto 16"/>
            <p:cNvSpPr txBox="1">
              <a:spLocks noChangeArrowheads="1"/>
            </p:cNvSpPr>
            <p:nvPr/>
          </p:nvSpPr>
          <p:spPr bwMode="auto">
            <a:xfrm>
              <a:off x="6408548" y="4053399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PPR-G2  </a:t>
              </a:r>
              <a:endParaRPr lang="es-PE" altLang="es-PE" sz="1200" b="1" dirty="0"/>
            </a:p>
          </p:txBody>
        </p:sp>
      </p:grpSp>
      <p:sp>
        <p:nvSpPr>
          <p:cNvPr id="121" name="120 Rectángulo"/>
          <p:cNvSpPr/>
          <p:nvPr/>
        </p:nvSpPr>
        <p:spPr>
          <a:xfrm>
            <a:off x="633371" y="385684"/>
            <a:ext cx="72793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ESQUEMA DE PRESENTACION DE LOS FORMATOS PRESUPUESTALES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" name="121 Flecha abajo"/>
          <p:cNvSpPr/>
          <p:nvPr/>
        </p:nvSpPr>
        <p:spPr>
          <a:xfrm>
            <a:off x="2714612" y="3071810"/>
            <a:ext cx="357190" cy="500066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3" name="122 Flecha abajo"/>
          <p:cNvSpPr/>
          <p:nvPr/>
        </p:nvSpPr>
        <p:spPr>
          <a:xfrm>
            <a:off x="6500826" y="3071810"/>
            <a:ext cx="357190" cy="500066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4" name="123 CuadroTexto"/>
          <p:cNvSpPr txBox="1"/>
          <p:nvPr/>
        </p:nvSpPr>
        <p:spPr>
          <a:xfrm>
            <a:off x="2499180" y="4429132"/>
            <a:ext cx="750526" cy="1323439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s-PE" sz="8000" b="1" dirty="0" smtClean="0">
                <a:solidFill>
                  <a:srgbClr val="FF0000"/>
                </a:solidFill>
              </a:rPr>
              <a:t>X</a:t>
            </a:r>
            <a:endParaRPr lang="es-PE" sz="8000" b="1" dirty="0">
              <a:solidFill>
                <a:srgbClr val="FF0000"/>
              </a:solidFill>
            </a:endParaRPr>
          </a:p>
        </p:txBody>
      </p:sp>
      <p:sp>
        <p:nvSpPr>
          <p:cNvPr id="125" name="124 CuadroTexto"/>
          <p:cNvSpPr txBox="1"/>
          <p:nvPr/>
        </p:nvSpPr>
        <p:spPr>
          <a:xfrm>
            <a:off x="6311309" y="4699353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6000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es-PE" sz="6000" b="1" dirty="0">
              <a:solidFill>
                <a:srgbClr val="FF0000"/>
              </a:solidFill>
            </a:endParaRPr>
          </a:p>
        </p:txBody>
      </p:sp>
      <p:sp>
        <p:nvSpPr>
          <p:cNvPr id="126" name="12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</a:t>
            </a:fld>
            <a:endParaRPr lang="es-PE"/>
          </a:p>
        </p:txBody>
      </p:sp>
      <p:grpSp>
        <p:nvGrpSpPr>
          <p:cNvPr id="60" name="59 Grupo"/>
          <p:cNvGrpSpPr/>
          <p:nvPr/>
        </p:nvGrpSpPr>
        <p:grpSpPr>
          <a:xfrm>
            <a:off x="714348" y="1357298"/>
            <a:ext cx="914400" cy="612648"/>
            <a:chOff x="714348" y="1357298"/>
            <a:chExt cx="914400" cy="612648"/>
          </a:xfrm>
        </p:grpSpPr>
        <p:sp>
          <p:nvSpPr>
            <p:cNvPr id="55" name="54 Llamada con línea 3 (borde y barra de énfasis)"/>
            <p:cNvSpPr/>
            <p:nvPr/>
          </p:nvSpPr>
          <p:spPr>
            <a:xfrm>
              <a:off x="714348" y="1357298"/>
              <a:ext cx="914400" cy="612648"/>
            </a:xfrm>
            <a:prstGeom prst="accent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00000"/>
                <a:gd name="adj6" fmla="val -16667"/>
                <a:gd name="adj7" fmla="val 128403"/>
                <a:gd name="adj8" fmla="val 158908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r="38058" b="72231"/>
            <a:stretch>
              <a:fillRect/>
            </a:stretch>
          </p:blipFill>
          <p:spPr bwMode="auto">
            <a:xfrm>
              <a:off x="714348" y="1357298"/>
              <a:ext cx="857255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7" name="56 Grupo"/>
          <p:cNvGrpSpPr/>
          <p:nvPr/>
        </p:nvGrpSpPr>
        <p:grpSpPr>
          <a:xfrm>
            <a:off x="3786182" y="1196752"/>
            <a:ext cx="1643074" cy="928693"/>
            <a:chOff x="3786182" y="1214423"/>
            <a:chExt cx="1643074" cy="928693"/>
          </a:xfrm>
        </p:grpSpPr>
        <p:pic>
          <p:nvPicPr>
            <p:cNvPr id="58" name="Picture 12" descr="http://www.javipas.com/wp-content/uploads/2009/04/nube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43372" y="1214423"/>
              <a:ext cx="1285884" cy="857256"/>
            </a:xfrm>
            <a:prstGeom prst="rect">
              <a:avLst/>
            </a:prstGeom>
            <a:noFill/>
          </p:spPr>
        </p:pic>
        <p:cxnSp>
          <p:nvCxnSpPr>
            <p:cNvPr id="59" name="58 Conector recto"/>
            <p:cNvCxnSpPr/>
            <p:nvPr/>
          </p:nvCxnSpPr>
          <p:spPr>
            <a:xfrm flipV="1">
              <a:off x="3786182" y="1928802"/>
              <a:ext cx="500066" cy="2143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4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b="55433"/>
            <a:stretch>
              <a:fillRect/>
            </a:stretch>
          </p:blipFill>
          <p:spPr bwMode="auto">
            <a:xfrm>
              <a:off x="4248470" y="1428736"/>
              <a:ext cx="1071570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2" grpId="1" animBg="1"/>
      <p:bldP spid="123" grpId="0" animBg="1"/>
      <p:bldP spid="124" grpId="0"/>
      <p:bldP spid="124" grpId="1"/>
      <p:bldP spid="1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27994" y="500042"/>
            <a:ext cx="651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Menú Reportes – Información Complementaria (semestral y cierre) </a:t>
            </a:r>
            <a:endParaRPr lang="es-PE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352928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41</a:t>
            </a:fld>
            <a:endParaRPr lang="es-PE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144" y="1052736"/>
            <a:ext cx="837034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571472" y="500042"/>
            <a:ext cx="4865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Presupuesto de Gastos por Resultados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42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4030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Proyecto de Inversión Pública</a:t>
            </a:r>
            <a:endParaRPr lang="es-P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405" y="1052736"/>
            <a:ext cx="824708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43</a:t>
            </a:fld>
            <a:endParaRPr lang="es-P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327" y="1052736"/>
            <a:ext cx="8349161" cy="50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2412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Reporte de Gasto Social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44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27994" y="500042"/>
            <a:ext cx="3947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Menú Reportes – Ratios Presupuestales </a:t>
            </a:r>
            <a:endParaRPr lang="es-PE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352928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436" y="1041052"/>
            <a:ext cx="87868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45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27994" y="500042"/>
            <a:ext cx="4658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Menú Consultas – Validaciones Presupuestales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715140" y="3500438"/>
            <a:ext cx="2000264" cy="128588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58928"/>
              <a:gd name="adj8" fmla="val -14744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visualizar las Validaciones Presupuestales a nivel Pliego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238" y="1016954"/>
            <a:ext cx="8786874" cy="508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46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27994" y="500042"/>
            <a:ext cx="5022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Menú Consultas – Conciliación de Operaciones SIAF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715140" y="3500438"/>
            <a:ext cx="2000264" cy="128588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4520"/>
              <a:gd name="adj8" fmla="val -4851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Permite visualizar las Conciliaciones de Operaciones a nivel Pliego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47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7396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 Conciliación del Marco Legal y Ejecución del Presupuesto - Procedimiento  </a:t>
            </a:r>
            <a:endParaRPr lang="es-PE" dirty="0"/>
          </a:p>
        </p:txBody>
      </p:sp>
      <p:sp>
        <p:nvSpPr>
          <p:cNvPr id="4" name="3 Rectángulo"/>
          <p:cNvSpPr/>
          <p:nvPr/>
        </p:nvSpPr>
        <p:spPr>
          <a:xfrm>
            <a:off x="3144380" y="3000372"/>
            <a:ext cx="1571636" cy="9144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Cierre Presupuestal</a:t>
            </a:r>
            <a:endParaRPr lang="es-PE" sz="1400" dirty="0"/>
          </a:p>
        </p:txBody>
      </p:sp>
      <p:sp>
        <p:nvSpPr>
          <p:cNvPr id="5" name="4 Rectángulo"/>
          <p:cNvSpPr/>
          <p:nvPr/>
        </p:nvSpPr>
        <p:spPr>
          <a:xfrm>
            <a:off x="5938154" y="956220"/>
            <a:ext cx="1571636" cy="7200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Presentación de Dispositivos Legales</a:t>
            </a:r>
            <a:endParaRPr lang="es-PE" sz="1400" dirty="0"/>
          </a:p>
        </p:txBody>
      </p:sp>
      <p:sp>
        <p:nvSpPr>
          <p:cNvPr id="6" name="5 Rectángulo"/>
          <p:cNvSpPr/>
          <p:nvPr/>
        </p:nvSpPr>
        <p:spPr>
          <a:xfrm>
            <a:off x="5928037" y="1707124"/>
            <a:ext cx="1571636" cy="7244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Habilitar Acta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926180" y="2469938"/>
            <a:ext cx="1571636" cy="7244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Conformidad del Acta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933824" y="3232626"/>
            <a:ext cx="1571636" cy="7244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Anular Acta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5925614" y="3991211"/>
            <a:ext cx="1571636" cy="7244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Cerrar el Acta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5925614" y="4755244"/>
            <a:ext cx="1571636" cy="7244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Adenda del Acta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115616" y="1535526"/>
            <a:ext cx="1571636" cy="7200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Registro de Funcionarios</a:t>
            </a:r>
            <a:endParaRPr lang="es-PE" sz="1400" dirty="0"/>
          </a:p>
        </p:txBody>
      </p:sp>
      <p:sp>
        <p:nvSpPr>
          <p:cNvPr id="12" name="11 Rectángulo"/>
          <p:cNvSpPr/>
          <p:nvPr/>
        </p:nvSpPr>
        <p:spPr>
          <a:xfrm>
            <a:off x="1119154" y="4733354"/>
            <a:ext cx="1571636" cy="7200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Generación de Clave Virtual</a:t>
            </a:r>
            <a:endParaRPr lang="es-PE" sz="1400" dirty="0"/>
          </a:p>
        </p:txBody>
      </p:sp>
      <p:cxnSp>
        <p:nvCxnSpPr>
          <p:cNvPr id="14" name="13 Conector recto de flecha"/>
          <p:cNvCxnSpPr/>
          <p:nvPr/>
        </p:nvCxnSpPr>
        <p:spPr>
          <a:xfrm>
            <a:off x="1835696" y="2636912"/>
            <a:ext cx="0" cy="180020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headEnd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angular"/>
          <p:cNvCxnSpPr/>
          <p:nvPr/>
        </p:nvCxnSpPr>
        <p:spPr>
          <a:xfrm flipV="1">
            <a:off x="3275856" y="2852936"/>
            <a:ext cx="2448272" cy="2304256"/>
          </a:xfrm>
          <a:prstGeom prst="bentConnector3">
            <a:avLst>
              <a:gd name="adj1" fmla="val 7085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Rectángulo"/>
          <p:cNvSpPr/>
          <p:nvPr/>
        </p:nvSpPr>
        <p:spPr>
          <a:xfrm>
            <a:off x="5928277" y="5512066"/>
            <a:ext cx="1571636" cy="7244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>
                <a:solidFill>
                  <a:schemeClr val="tx1"/>
                </a:solidFill>
              </a:rPr>
              <a:t>Registro de Datos</a:t>
            </a:r>
            <a:endParaRPr lang="es-PE" sz="1400" dirty="0">
              <a:solidFill>
                <a:schemeClr val="tx1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3347864" y="5498648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 smtClean="0"/>
              <a:t>Solo para GN y GR y para el reg. del oficio y los Anexos 14 y 15</a:t>
            </a:r>
          </a:p>
        </p:txBody>
      </p:sp>
      <p:cxnSp>
        <p:nvCxnSpPr>
          <p:cNvPr id="22" name="21 Conector angular"/>
          <p:cNvCxnSpPr>
            <a:stCxn id="10" idx="3"/>
            <a:endCxn id="5" idx="3"/>
          </p:cNvCxnSpPr>
          <p:nvPr/>
        </p:nvCxnSpPr>
        <p:spPr>
          <a:xfrm flipV="1">
            <a:off x="7497250" y="1316260"/>
            <a:ext cx="12540" cy="3801228"/>
          </a:xfrm>
          <a:prstGeom prst="bentConnector3">
            <a:avLst>
              <a:gd name="adj1" fmla="val 3873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5" grpId="0" animBg="1"/>
      <p:bldP spid="15" grpId="1" animBg="1"/>
      <p:bldP spid="19" grpId="0"/>
      <p:bldP spid="19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48</a:t>
            </a:fld>
            <a:endParaRPr lang="es-P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496944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2937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4.2 Registro de Funcionarios  </a:t>
            </a:r>
            <a:endParaRPr lang="es-P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911" y="1077244"/>
            <a:ext cx="856895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7"/>
            <a:ext cx="828092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49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294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4.2.1 Datos del Funcionario  </a:t>
            </a:r>
            <a:endParaRPr lang="es-PE" dirty="0"/>
          </a:p>
        </p:txBody>
      </p:sp>
      <p:sp>
        <p:nvSpPr>
          <p:cNvPr id="5" name="4 Llamada con línea 3"/>
          <p:cNvSpPr/>
          <p:nvPr/>
        </p:nvSpPr>
        <p:spPr>
          <a:xfrm>
            <a:off x="6516216" y="4293096"/>
            <a:ext cx="2000264" cy="151216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45102"/>
              <a:gd name="adj6" fmla="val -16667"/>
              <a:gd name="adj7" fmla="val 45131"/>
              <a:gd name="adj8" fmla="val -18363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Solo para las municipalidades, se pueden otorgar asimismo la conformidad de los funcionarios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Llamada con línea 3"/>
          <p:cNvSpPr/>
          <p:nvPr/>
        </p:nvSpPr>
        <p:spPr>
          <a:xfrm>
            <a:off x="6516216" y="2924944"/>
            <a:ext cx="2000264" cy="1152128"/>
          </a:xfrm>
          <a:prstGeom prst="borderCallout3">
            <a:avLst>
              <a:gd name="adj1" fmla="val 18750"/>
              <a:gd name="adj2" fmla="val -8333"/>
              <a:gd name="adj3" fmla="val 58433"/>
              <a:gd name="adj4" fmla="val -8095"/>
              <a:gd name="adj5" fmla="val 58261"/>
              <a:gd name="adj6" fmla="val -7619"/>
              <a:gd name="adj7" fmla="val 58072"/>
              <a:gd name="adj8" fmla="val -1744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Para la corrección de datos solo el </a:t>
            </a:r>
            <a:r>
              <a:rPr lang="es-PE" dirty="0" err="1" smtClean="0">
                <a:solidFill>
                  <a:schemeClr val="tx1"/>
                </a:solidFill>
              </a:rPr>
              <a:t>sectorista</a:t>
            </a:r>
            <a:r>
              <a:rPr lang="es-PE" dirty="0" smtClean="0">
                <a:solidFill>
                  <a:schemeClr val="tx1"/>
                </a:solidFill>
              </a:rPr>
              <a:t> podrá realizarlo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9" name="8 Llamada con línea 3"/>
          <p:cNvSpPr/>
          <p:nvPr/>
        </p:nvSpPr>
        <p:spPr>
          <a:xfrm>
            <a:off x="6516216" y="1988840"/>
            <a:ext cx="2000264" cy="576064"/>
          </a:xfrm>
          <a:prstGeom prst="borderCallout3">
            <a:avLst>
              <a:gd name="adj1" fmla="val 18750"/>
              <a:gd name="adj2" fmla="val -8333"/>
              <a:gd name="adj3" fmla="val 157058"/>
              <a:gd name="adj4" fmla="val -57317"/>
              <a:gd name="adj5" fmla="val 157930"/>
              <a:gd name="adj6" fmla="val -77503"/>
              <a:gd name="adj7" fmla="val 153616"/>
              <a:gd name="adj8" fmla="val -134196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Realizar el registro de funcionarios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627784" y="2986319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/>
          <p:nvPr/>
        </p:nvSpPr>
        <p:spPr>
          <a:xfrm>
            <a:off x="214282" y="2061606"/>
            <a:ext cx="5725870" cy="279577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</a:t>
            </a:fld>
            <a:endParaRPr lang="es-PE"/>
          </a:p>
        </p:txBody>
      </p:sp>
      <p:graphicFrame>
        <p:nvGraphicFramePr>
          <p:cNvPr id="3" name="Marcador de contenid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70221414"/>
              </p:ext>
            </p:extLst>
          </p:nvPr>
        </p:nvGraphicFramePr>
        <p:xfrm>
          <a:off x="500034" y="1772816"/>
          <a:ext cx="5296102" cy="3364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1"/>
          <p:cNvSpPr txBox="1">
            <a:spLocks/>
          </p:cNvSpPr>
          <p:nvPr/>
        </p:nvSpPr>
        <p:spPr>
          <a:xfrm>
            <a:off x="571472" y="428605"/>
            <a:ext cx="7715304" cy="42862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Procedimiento para</a:t>
            </a:r>
            <a:r>
              <a:rPr kumimoji="0" lang="es-P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la obtención de Reportes Presupuestales</a:t>
            </a:r>
            <a:r>
              <a:rPr kumimoji="0" lang="es-P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s-P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4 Grupo"/>
          <p:cNvGrpSpPr/>
          <p:nvPr/>
        </p:nvGrpSpPr>
        <p:grpSpPr>
          <a:xfrm>
            <a:off x="4054741" y="4643445"/>
            <a:ext cx="1584746" cy="1161819"/>
            <a:chOff x="285720" y="3500438"/>
            <a:chExt cx="2143140" cy="1714513"/>
          </a:xfrm>
        </p:grpSpPr>
        <p:sp>
          <p:nvSpPr>
            <p:cNvPr id="6" name="Documento 28"/>
            <p:cNvSpPr/>
            <p:nvPr/>
          </p:nvSpPr>
          <p:spPr bwMode="auto">
            <a:xfrm>
              <a:off x="1001699" y="3500439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7" name="CuadroTexto 16"/>
            <p:cNvSpPr txBox="1">
              <a:spLocks noChangeArrowheads="1"/>
            </p:cNvSpPr>
            <p:nvPr/>
          </p:nvSpPr>
          <p:spPr bwMode="auto">
            <a:xfrm>
              <a:off x="1625170" y="3500438"/>
              <a:ext cx="80369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EP-4  </a:t>
              </a:r>
              <a:endParaRPr lang="es-PE" altLang="es-PE" sz="1200" b="1" dirty="0"/>
            </a:p>
          </p:txBody>
        </p:sp>
        <p:sp>
          <p:nvSpPr>
            <p:cNvPr id="8" name="Documento 28"/>
            <p:cNvSpPr/>
            <p:nvPr/>
          </p:nvSpPr>
          <p:spPr bwMode="auto">
            <a:xfrm>
              <a:off x="858823" y="3714753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9" name="CuadroTexto 16"/>
            <p:cNvSpPr txBox="1">
              <a:spLocks noChangeArrowheads="1"/>
            </p:cNvSpPr>
            <p:nvPr/>
          </p:nvSpPr>
          <p:spPr bwMode="auto">
            <a:xfrm>
              <a:off x="1500166" y="3714753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EP-3  </a:t>
              </a:r>
              <a:endParaRPr lang="es-PE" altLang="es-PE" sz="1200" b="1" dirty="0"/>
            </a:p>
          </p:txBody>
        </p:sp>
        <p:sp>
          <p:nvSpPr>
            <p:cNvPr id="10" name="Documento 28"/>
            <p:cNvSpPr/>
            <p:nvPr/>
          </p:nvSpPr>
          <p:spPr bwMode="auto">
            <a:xfrm>
              <a:off x="715947" y="3929067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1" name="CuadroTexto 16"/>
            <p:cNvSpPr txBox="1">
              <a:spLocks noChangeArrowheads="1"/>
            </p:cNvSpPr>
            <p:nvPr/>
          </p:nvSpPr>
          <p:spPr bwMode="auto">
            <a:xfrm>
              <a:off x="1357290" y="3929067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EP-2  </a:t>
              </a:r>
              <a:endParaRPr lang="es-PE" altLang="es-PE" sz="1200" b="1" dirty="0"/>
            </a:p>
          </p:txBody>
        </p:sp>
        <p:sp>
          <p:nvSpPr>
            <p:cNvPr id="12" name="Documento 28"/>
            <p:cNvSpPr/>
            <p:nvPr/>
          </p:nvSpPr>
          <p:spPr bwMode="auto">
            <a:xfrm>
              <a:off x="573071" y="4138624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3" name="CuadroTexto 16"/>
            <p:cNvSpPr txBox="1">
              <a:spLocks noChangeArrowheads="1"/>
            </p:cNvSpPr>
            <p:nvPr/>
          </p:nvSpPr>
          <p:spPr bwMode="auto">
            <a:xfrm>
              <a:off x="1214414" y="4138624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EP-1  </a:t>
              </a:r>
              <a:endParaRPr lang="es-PE" altLang="es-PE" sz="1200" b="1" dirty="0"/>
            </a:p>
          </p:txBody>
        </p:sp>
        <p:sp>
          <p:nvSpPr>
            <p:cNvPr id="14" name="Documento 28"/>
            <p:cNvSpPr/>
            <p:nvPr/>
          </p:nvSpPr>
          <p:spPr bwMode="auto">
            <a:xfrm>
              <a:off x="428596" y="4357695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5" name="Documento 28"/>
            <p:cNvSpPr/>
            <p:nvPr/>
          </p:nvSpPr>
          <p:spPr bwMode="auto">
            <a:xfrm>
              <a:off x="285720" y="4572009"/>
              <a:ext cx="1069971" cy="642942"/>
            </a:xfrm>
            <a:prstGeom prst="flowChartDocumen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PE"/>
            </a:p>
          </p:txBody>
        </p:sp>
        <p:sp>
          <p:nvSpPr>
            <p:cNvPr id="16" name="CuadroTexto 16"/>
            <p:cNvSpPr txBox="1">
              <a:spLocks noChangeArrowheads="1"/>
            </p:cNvSpPr>
            <p:nvPr/>
          </p:nvSpPr>
          <p:spPr bwMode="auto">
            <a:xfrm>
              <a:off x="928662" y="4580581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PP-1  </a:t>
              </a:r>
              <a:endParaRPr lang="es-PE" altLang="es-PE" sz="1200" b="1" dirty="0"/>
            </a:p>
          </p:txBody>
        </p:sp>
        <p:sp>
          <p:nvSpPr>
            <p:cNvPr id="17" name="CuadroTexto 16"/>
            <p:cNvSpPr txBox="1">
              <a:spLocks noChangeArrowheads="1"/>
            </p:cNvSpPr>
            <p:nvPr/>
          </p:nvSpPr>
          <p:spPr bwMode="auto">
            <a:xfrm>
              <a:off x="1071538" y="4339152"/>
              <a:ext cx="66378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s-MX" altLang="es-PE" sz="1200" b="1" dirty="0" smtClean="0"/>
                <a:t>PP-2  </a:t>
              </a:r>
              <a:endParaRPr lang="es-PE" altLang="es-PE" sz="1200" b="1" dirty="0"/>
            </a:p>
          </p:txBody>
        </p:sp>
      </p:grpSp>
      <p:graphicFrame>
        <p:nvGraphicFramePr>
          <p:cNvPr id="20" name="19 Diagrama"/>
          <p:cNvGraphicFramePr/>
          <p:nvPr/>
        </p:nvGraphicFramePr>
        <p:xfrm>
          <a:off x="6418941" y="2319824"/>
          <a:ext cx="2232249" cy="2391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50</a:t>
            </a:fld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571472" y="500042"/>
            <a:ext cx="3237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4.3 Generación de Clave Virtual  </a:t>
            </a:r>
            <a:endParaRPr lang="es-PE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576" y="1052736"/>
            <a:ext cx="8351912" cy="506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Llamada con línea 3"/>
          <p:cNvSpPr/>
          <p:nvPr/>
        </p:nvSpPr>
        <p:spPr>
          <a:xfrm>
            <a:off x="1691680" y="3873680"/>
            <a:ext cx="2360304" cy="1859576"/>
          </a:xfrm>
          <a:prstGeom prst="borderCallout3">
            <a:avLst>
              <a:gd name="adj1" fmla="val 18750"/>
              <a:gd name="adj2" fmla="val -8333"/>
              <a:gd name="adj3" fmla="val 58433"/>
              <a:gd name="adj4" fmla="val -8095"/>
              <a:gd name="adj5" fmla="val -45831"/>
              <a:gd name="adj6" fmla="val -7116"/>
              <a:gd name="adj7" fmla="val -47936"/>
              <a:gd name="adj8" fmla="val 23562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Seleccionar el recuadro con </a:t>
            </a:r>
            <a:r>
              <a:rPr lang="es-PE" dirty="0" smtClean="0">
                <a:solidFill>
                  <a:schemeClr val="tx1"/>
                </a:solidFill>
                <a:sym typeface="Wingdings 2"/>
              </a:rPr>
              <a:t> y el estado de Generación cambia a SI indicando la fecha de generación y luego clic en el botón 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236296" y="3140968"/>
            <a:ext cx="21602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4283968" y="3933056"/>
            <a:ext cx="151216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5157192"/>
            <a:ext cx="16287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Llamada con línea 3"/>
          <p:cNvSpPr/>
          <p:nvPr/>
        </p:nvSpPr>
        <p:spPr>
          <a:xfrm>
            <a:off x="5436096" y="1916832"/>
            <a:ext cx="3024336" cy="995480"/>
          </a:xfrm>
          <a:prstGeom prst="borderCallout3">
            <a:avLst>
              <a:gd name="adj1" fmla="val 18750"/>
              <a:gd name="adj2" fmla="val -8333"/>
              <a:gd name="adj3" fmla="val 58433"/>
              <a:gd name="adj4" fmla="val -8095"/>
              <a:gd name="adj5" fmla="val 19307"/>
              <a:gd name="adj6" fmla="val -9632"/>
              <a:gd name="adj7" fmla="val 18889"/>
              <a:gd name="adj8" fmla="val -781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En el caso de no mostrarse los Funcionarios responsables del Pliego es por faltar la conformidad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51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2667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4.4 Envió de Clave Virtual  </a:t>
            </a:r>
            <a:endParaRPr lang="es-P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052" y="1004478"/>
            <a:ext cx="8377436" cy="513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52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2671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4.5 Conformidad del Acta  </a:t>
            </a:r>
            <a:endParaRPr lang="es-PE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28026"/>
            <a:ext cx="8424935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204864"/>
            <a:ext cx="367240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Llamada con línea 3"/>
          <p:cNvSpPr/>
          <p:nvPr/>
        </p:nvSpPr>
        <p:spPr>
          <a:xfrm>
            <a:off x="7380312" y="1916832"/>
            <a:ext cx="1496208" cy="720080"/>
          </a:xfrm>
          <a:prstGeom prst="borderCallout3">
            <a:avLst>
              <a:gd name="adj1" fmla="val 18750"/>
              <a:gd name="adj2" fmla="val -8333"/>
              <a:gd name="adj3" fmla="val 58433"/>
              <a:gd name="adj4" fmla="val -8095"/>
              <a:gd name="adj5" fmla="val 90746"/>
              <a:gd name="adj6" fmla="val -8151"/>
              <a:gd name="adj7" fmla="val 90556"/>
              <a:gd name="adj8" fmla="val -6627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Seleccionar Funcionario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878487" y="2789138"/>
            <a:ext cx="693513" cy="1358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3244045" y="4271830"/>
            <a:ext cx="463859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3923928" y="4386370"/>
            <a:ext cx="693513" cy="1358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5436096" y="4941168"/>
            <a:ext cx="53065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12260"/>
            <a:ext cx="8280920" cy="51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53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5019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4.6 Marco Legal y Ejecución del Presupuesto – G.L.  </a:t>
            </a:r>
            <a:endParaRPr lang="es-PE" dirty="0"/>
          </a:p>
        </p:txBody>
      </p:sp>
      <p:sp>
        <p:nvSpPr>
          <p:cNvPr id="7" name="6 Rectángulo"/>
          <p:cNvSpPr/>
          <p:nvPr/>
        </p:nvSpPr>
        <p:spPr>
          <a:xfrm>
            <a:off x="2487960" y="2924944"/>
            <a:ext cx="49986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2987824" y="2924944"/>
            <a:ext cx="936104" cy="5045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4747080" y="2924944"/>
            <a:ext cx="1265080" cy="5040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6015216" y="2924944"/>
            <a:ext cx="86104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10 Rectángulo"/>
          <p:cNvSpPr/>
          <p:nvPr/>
        </p:nvSpPr>
        <p:spPr>
          <a:xfrm>
            <a:off x="3931072" y="2924944"/>
            <a:ext cx="798592" cy="5076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Rectángulo"/>
          <p:cNvSpPr/>
          <p:nvPr/>
        </p:nvSpPr>
        <p:spPr>
          <a:xfrm>
            <a:off x="2082785" y="2924944"/>
            <a:ext cx="400984" cy="5101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12 Llamada con línea 3"/>
          <p:cNvSpPr/>
          <p:nvPr/>
        </p:nvSpPr>
        <p:spPr>
          <a:xfrm>
            <a:off x="6300192" y="4941168"/>
            <a:ext cx="2000264" cy="1152128"/>
          </a:xfrm>
          <a:prstGeom prst="borderCallout3">
            <a:avLst>
              <a:gd name="adj1" fmla="val 18750"/>
              <a:gd name="adj2" fmla="val -8333"/>
              <a:gd name="adj3" fmla="val 58433"/>
              <a:gd name="adj4" fmla="val -8095"/>
              <a:gd name="adj5" fmla="val 59914"/>
              <a:gd name="adj6" fmla="val -65714"/>
              <a:gd name="adj7" fmla="val -32042"/>
              <a:gd name="adj8" fmla="val -6601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Los reportes para los Gob. Loc. Presentan solo 03 reportes</a:t>
            </a:r>
            <a:endParaRPr lang="es-P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19082"/>
            <a:ext cx="8352928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54</a:t>
            </a:fld>
            <a:endParaRPr lang="es-PE"/>
          </a:p>
        </p:txBody>
      </p:sp>
      <p:sp>
        <p:nvSpPr>
          <p:cNvPr id="3" name="2 CuadroTexto"/>
          <p:cNvSpPr txBox="1"/>
          <p:nvPr/>
        </p:nvSpPr>
        <p:spPr>
          <a:xfrm>
            <a:off x="571472" y="500042"/>
            <a:ext cx="5676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4.7 Marco Legal y Ejecución del Presupuesto – G.N. y G.R.  </a:t>
            </a:r>
            <a:endParaRPr lang="es-PE" dirty="0"/>
          </a:p>
        </p:txBody>
      </p:sp>
      <p:sp>
        <p:nvSpPr>
          <p:cNvPr id="6" name="5 Llamada con línea 3"/>
          <p:cNvSpPr/>
          <p:nvPr/>
        </p:nvSpPr>
        <p:spPr>
          <a:xfrm>
            <a:off x="6300192" y="4941168"/>
            <a:ext cx="2000264" cy="1152128"/>
          </a:xfrm>
          <a:prstGeom prst="borderCallout3">
            <a:avLst>
              <a:gd name="adj1" fmla="val 18750"/>
              <a:gd name="adj2" fmla="val -8333"/>
              <a:gd name="adj3" fmla="val 58433"/>
              <a:gd name="adj4" fmla="val -8095"/>
              <a:gd name="adj5" fmla="val 59914"/>
              <a:gd name="adj6" fmla="val -65714"/>
              <a:gd name="adj7" fmla="val -32042"/>
              <a:gd name="adj8" fmla="val -6601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dirty="0" smtClean="0">
                <a:solidFill>
                  <a:schemeClr val="tx1"/>
                </a:solidFill>
              </a:rPr>
              <a:t>Los reportes para el Gob. </a:t>
            </a:r>
            <a:r>
              <a:rPr lang="es-PE" dirty="0" err="1" smtClean="0">
                <a:solidFill>
                  <a:schemeClr val="tx1"/>
                </a:solidFill>
              </a:rPr>
              <a:t>Nac</a:t>
            </a:r>
            <a:r>
              <a:rPr lang="es-PE" dirty="0" smtClean="0">
                <a:solidFill>
                  <a:schemeClr val="tx1"/>
                </a:solidFill>
              </a:rPr>
              <a:t>. y Reg. Presentan 16 reportes</a:t>
            </a:r>
            <a:endParaRPr lang="es-PE" dirty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411760" y="2708920"/>
            <a:ext cx="504056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8" name="7 Rectángulo"/>
          <p:cNvSpPr/>
          <p:nvPr/>
        </p:nvSpPr>
        <p:spPr>
          <a:xfrm>
            <a:off x="2915816" y="2711192"/>
            <a:ext cx="92928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8 Rectángulo"/>
          <p:cNvSpPr/>
          <p:nvPr/>
        </p:nvSpPr>
        <p:spPr>
          <a:xfrm>
            <a:off x="4695544" y="2708920"/>
            <a:ext cx="1296144" cy="57606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Rectángulo"/>
          <p:cNvSpPr/>
          <p:nvPr/>
        </p:nvSpPr>
        <p:spPr>
          <a:xfrm>
            <a:off x="6007590" y="2704368"/>
            <a:ext cx="81256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10 Rectángulo"/>
          <p:cNvSpPr/>
          <p:nvPr/>
        </p:nvSpPr>
        <p:spPr>
          <a:xfrm>
            <a:off x="1986062" y="2708920"/>
            <a:ext cx="43204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2" name="11 Rectángulo"/>
          <p:cNvSpPr/>
          <p:nvPr/>
        </p:nvSpPr>
        <p:spPr>
          <a:xfrm>
            <a:off x="3858270" y="2708920"/>
            <a:ext cx="79843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55</a:t>
            </a:fld>
            <a:endParaRPr lang="es-P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115" y="1169390"/>
            <a:ext cx="3620770" cy="4956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196753"/>
            <a:ext cx="4038600" cy="492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571472" y="500042"/>
            <a:ext cx="698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4.7.1 Actas de Conciliación del Marco Legal y Ejecución del Presupuesto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56</a:t>
            </a:fld>
            <a:endParaRPr lang="es-P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35292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472" y="500042"/>
            <a:ext cx="7716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4.8 Adenda al Acta de Conciliación del Marco Legal y Ejecución del Presupuesto  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2051720" y="2924944"/>
            <a:ext cx="4896544" cy="219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57</a:t>
            </a:fld>
            <a:endParaRPr lang="es-PE"/>
          </a:p>
        </p:txBody>
      </p:sp>
      <p:sp>
        <p:nvSpPr>
          <p:cNvPr id="3" name="1 Marcador de número de diapositiva"/>
          <p:cNvSpPr txBox="1">
            <a:spLocks/>
          </p:cNvSpPr>
          <p:nvPr/>
        </p:nvSpPr>
        <p:spPr>
          <a:xfrm>
            <a:off x="63579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E440D7-FCFA-4B3A-A49B-0F7D0547A226}" type="slidenum">
              <a:rPr kumimoji="0" lang="es-PE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s-PE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71472" y="500042"/>
            <a:ext cx="7980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4.8.1 Adenda al Acta de Conciliación del Marco Legal y Ejecución del Presupuesto  </a:t>
            </a:r>
            <a:endParaRPr lang="es-P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3235" y="1196752"/>
            <a:ext cx="4022093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58</a:t>
            </a:fld>
            <a:endParaRPr lang="es-PE"/>
          </a:p>
        </p:txBody>
      </p:sp>
      <p:sp>
        <p:nvSpPr>
          <p:cNvPr id="3" name="7 Marcador de contenido"/>
          <p:cNvSpPr txBox="1">
            <a:spLocks/>
          </p:cNvSpPr>
          <p:nvPr/>
        </p:nvSpPr>
        <p:spPr>
          <a:xfrm>
            <a:off x="457200" y="1772816"/>
            <a:ext cx="4038600" cy="4353347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PE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Conciliación del Marco Legal y Presupuesto del Gasto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PE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Conciliación del Estado de Ejecución del Presupuesto de Ingresos y Gastos</a:t>
            </a:r>
            <a:endParaRPr kumimoji="0" lang="es-PE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8 Marcador de contenido"/>
          <p:cNvSpPr txBox="1">
            <a:spLocks/>
          </p:cNvSpPr>
          <p:nvPr/>
        </p:nvSpPr>
        <p:spPr>
          <a:xfrm>
            <a:off x="4648200" y="1772816"/>
            <a:ext cx="4038600" cy="4353347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numCol="2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P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CP-1 RO I SUNAT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600" noProof="0" dirty="0" smtClean="0">
                <a:solidFill>
                  <a:srgbClr val="0070C0"/>
                </a:solidFill>
              </a:rPr>
              <a:t>CP-2 ROOC I DGETP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PE" sz="1600" b="0" i="0" u="none" strike="noStrike" kern="1200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CP-3 PIM </a:t>
            </a:r>
            <a:r>
              <a:rPr kumimoji="0" lang="es-PE" sz="1600" b="0" i="0" u="none" strike="noStrike" kern="1200" cap="none" spc="0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Gen.</a:t>
            </a:r>
            <a:r>
              <a:rPr kumimoji="0" lang="es-PE" sz="1600" b="0" i="0" u="none" strike="noStrike" kern="1200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600" noProof="0" dirty="0" smtClean="0">
                <a:solidFill>
                  <a:srgbClr val="0070C0"/>
                </a:solidFill>
              </a:rPr>
              <a:t>CP-4 PIM </a:t>
            </a:r>
            <a:r>
              <a:rPr lang="es-PE" sz="1600" noProof="0" dirty="0" err="1" smtClean="0">
                <a:solidFill>
                  <a:srgbClr val="0070C0"/>
                </a:solidFill>
              </a:rPr>
              <a:t>Gen.</a:t>
            </a:r>
            <a:r>
              <a:rPr lang="es-PE" sz="1600" noProof="0" dirty="0" smtClean="0">
                <a:solidFill>
                  <a:srgbClr val="0070C0"/>
                </a:solidFill>
              </a:rPr>
              <a:t> 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PE" sz="1600" b="0" i="0" u="none" strike="noStrike" kern="1200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CP-5 </a:t>
            </a:r>
            <a:r>
              <a:rPr kumimoji="0" lang="es-PE" sz="1600" b="0" i="0" u="none" strike="noStrike" kern="1200" cap="none" spc="0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Ejec</a:t>
            </a:r>
            <a:r>
              <a:rPr kumimoji="0" lang="es-PE" sz="1600" b="0" i="0" u="none" strike="noStrike" kern="1200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Gen 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600" noProof="0" dirty="0" smtClean="0">
                <a:solidFill>
                  <a:srgbClr val="0070C0"/>
                </a:solidFill>
              </a:rPr>
              <a:t>CP-6 </a:t>
            </a:r>
            <a:r>
              <a:rPr lang="es-PE" sz="1600" noProof="0" dirty="0" err="1" smtClean="0">
                <a:solidFill>
                  <a:srgbClr val="0070C0"/>
                </a:solidFill>
              </a:rPr>
              <a:t>Ejec</a:t>
            </a:r>
            <a:r>
              <a:rPr lang="es-PE" sz="1600" noProof="0" dirty="0" smtClean="0">
                <a:solidFill>
                  <a:srgbClr val="0070C0"/>
                </a:solidFill>
              </a:rPr>
              <a:t> Gen 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noProof="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s-PE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noProof="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noProof="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noProof="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s-PE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01 Resumen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noProof="0" dirty="0" smtClean="0"/>
              <a:t>Anexo 02 PIM-RO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03 PIM-RDR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noProof="0" dirty="0" smtClean="0"/>
              <a:t>Anexo 04  PIM -ROOC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05 PIM – DT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noProof="0" dirty="0" smtClean="0"/>
              <a:t>Anexo 06 EJEC-RD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07 PIM-F.F.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noProof="0" dirty="0" smtClean="0"/>
              <a:t>Anexo 08 EJEC-RO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09 EJEC-RDR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noProof="0" dirty="0" smtClean="0"/>
              <a:t>Anexo 10 EJEC-ROOC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11  EJEC-DT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noProof="0" dirty="0" smtClean="0"/>
              <a:t>Anexo 12 EJEC-RD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13 EJEC-F.F.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noProof="0" dirty="0" smtClean="0"/>
              <a:t>Anexo 14 </a:t>
            </a:r>
            <a:r>
              <a:rPr lang="es-PE" sz="1400" noProof="0" dirty="0" err="1" smtClean="0"/>
              <a:t>Observ</a:t>
            </a:r>
            <a:r>
              <a:rPr lang="es-PE" sz="1400" noProof="0" dirty="0" smtClean="0"/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s-PE" sz="1400" dirty="0" smtClean="0"/>
              <a:t>Anexo 15 Reportes Presentados</a:t>
            </a:r>
            <a:endParaRPr lang="es-PE" sz="1400" noProof="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s-PE" sz="14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PE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454717" y="1124744"/>
            <a:ext cx="1893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s-PE" dirty="0" smtClean="0">
                <a:solidFill>
                  <a:srgbClr val="FF0000"/>
                </a:solidFill>
              </a:rPr>
              <a:t>Gobiernos Locales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220182" y="1128512"/>
            <a:ext cx="2952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s-PE" dirty="0" smtClean="0">
                <a:solidFill>
                  <a:srgbClr val="FF0000"/>
                </a:solidFill>
              </a:rPr>
              <a:t>Gobierno Nacional y Regional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571472" y="500042"/>
            <a:ext cx="7146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4.9 Reportes de Conciliación del Marco Legal y Ejecución del Presupuesto  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-32" y="5000636"/>
            <a:ext cx="9144032" cy="18573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59</a:t>
            </a:fld>
            <a:endParaRPr lang="es-PE"/>
          </a:p>
        </p:txBody>
      </p:sp>
      <p:sp>
        <p:nvSpPr>
          <p:cNvPr id="6" name="2 Subtítulo"/>
          <p:cNvSpPr txBox="1">
            <a:spLocks/>
          </p:cNvSpPr>
          <p:nvPr/>
        </p:nvSpPr>
        <p:spPr>
          <a:xfrm>
            <a:off x="1371600" y="4949220"/>
            <a:ext cx="6400800" cy="622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PE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GRACIAS POR</a:t>
            </a:r>
            <a:r>
              <a:rPr kumimoji="0" lang="es-PE" sz="40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SU ATENCION</a:t>
            </a:r>
            <a:endParaRPr kumimoji="0" lang="es-PE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4786314" y="5929330"/>
            <a:ext cx="40005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Expositor:</a:t>
            </a:r>
            <a:r>
              <a:rPr kumimoji="0" lang="es-PE" sz="1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Sr. ANIBAL AGUIRRE MORALES</a:t>
            </a:r>
            <a:endParaRPr kumimoji="0" lang="es-PE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5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473" b="1003"/>
          <a:stretch>
            <a:fillRect/>
          </a:stretch>
        </p:blipFill>
        <p:spPr bwMode="auto">
          <a:xfrm>
            <a:off x="766765" y="1785926"/>
            <a:ext cx="7574473" cy="355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CuadroTexto"/>
          <p:cNvSpPr txBox="1"/>
          <p:nvPr/>
        </p:nvSpPr>
        <p:spPr>
          <a:xfrm>
            <a:off x="571472" y="500042"/>
            <a:ext cx="3409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Conciliación de Operaciones - SIAF</a:t>
            </a:r>
            <a:endParaRPr lang="es-PE" dirty="0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36F4AE-5811-4E8F-B3B6-31C4422E4CA3}" type="slidenum">
              <a:rPr lang="es-PE" smtClean="0"/>
              <a:pPr/>
              <a:t>6</a:t>
            </a:fld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CuadroTexto"/>
          <p:cNvSpPr txBox="1"/>
          <p:nvPr/>
        </p:nvSpPr>
        <p:spPr>
          <a:xfrm>
            <a:off x="6158756" y="4752723"/>
            <a:ext cx="1452642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s-PE" dirty="0" smtClean="0"/>
              <a:t>10, 12, 18, 20</a:t>
            </a:r>
            <a:endParaRPr lang="es-PE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7</a:t>
            </a:fld>
            <a:endParaRPr lang="es-PE"/>
          </a:p>
        </p:txBody>
      </p:sp>
      <p:grpSp>
        <p:nvGrpSpPr>
          <p:cNvPr id="6" name="5 Grupo"/>
          <p:cNvGrpSpPr/>
          <p:nvPr/>
        </p:nvGrpSpPr>
        <p:grpSpPr>
          <a:xfrm>
            <a:off x="1857356" y="1428736"/>
            <a:ext cx="5754042" cy="3970318"/>
            <a:chOff x="1714480" y="2143116"/>
            <a:chExt cx="5754042" cy="3970318"/>
          </a:xfrm>
        </p:grpSpPr>
        <p:sp>
          <p:nvSpPr>
            <p:cNvPr id="3" name="2 CuadroTexto"/>
            <p:cNvSpPr txBox="1"/>
            <p:nvPr/>
          </p:nvSpPr>
          <p:spPr>
            <a:xfrm>
              <a:off x="1714480" y="2143116"/>
              <a:ext cx="5158656" cy="397031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>
                <a:buFont typeface="Wingdings" pitchFamily="2" charset="2"/>
                <a:buChar char="§"/>
              </a:pPr>
              <a:r>
                <a:rPr lang="es-PE" dirty="0" smtClean="0"/>
                <a:t> Procesos </a:t>
              </a:r>
            </a:p>
            <a:p>
              <a:pPr lvl="1">
                <a:buFont typeface="Arial" pitchFamily="34" charset="0"/>
                <a:buChar char="•"/>
              </a:pPr>
              <a:r>
                <a:rPr lang="es-PE" dirty="0" smtClean="0"/>
                <a:t> Generar Solicitud</a:t>
              </a:r>
            </a:p>
            <a:p>
              <a:pPr lvl="2">
                <a:buFont typeface="Wingdings" pitchFamily="2" charset="2"/>
                <a:buChar char="Ø"/>
              </a:pPr>
              <a:r>
                <a:rPr lang="es-PE" dirty="0" smtClean="0"/>
                <a:t> Por fecha documento</a:t>
              </a:r>
            </a:p>
            <a:p>
              <a:pPr lvl="2">
                <a:buFont typeface="Wingdings" pitchFamily="2" charset="2"/>
                <a:buChar char="Ø"/>
              </a:pPr>
              <a:r>
                <a:rPr lang="es-PE" dirty="0" smtClean="0"/>
                <a:t> Notas de Modificación Presupuestal</a:t>
              </a:r>
            </a:p>
            <a:p>
              <a:pPr lvl="1">
                <a:buFont typeface="Arial" pitchFamily="34" charset="0"/>
                <a:buChar char="•"/>
              </a:pPr>
              <a:r>
                <a:rPr lang="es-PE" dirty="0" smtClean="0"/>
                <a:t> Conciliar </a:t>
              </a:r>
            </a:p>
            <a:p>
              <a:pPr lvl="2">
                <a:buFont typeface="Wingdings" pitchFamily="2" charset="2"/>
                <a:buChar char="Ø"/>
              </a:pPr>
              <a:r>
                <a:rPr lang="es-PE" dirty="0" smtClean="0"/>
                <a:t> Certificación / Comp. Anual / Expediente</a:t>
              </a:r>
            </a:p>
            <a:p>
              <a:pPr lvl="3">
                <a:buFont typeface="Wingdings" pitchFamily="2" charset="2"/>
                <a:buChar char="v"/>
              </a:pPr>
              <a:r>
                <a:rPr lang="es-PE" dirty="0" smtClean="0"/>
                <a:t> Por fecha documento </a:t>
              </a:r>
            </a:p>
            <a:p>
              <a:pPr lvl="3">
                <a:buFont typeface="Wingdings" pitchFamily="2" charset="2"/>
                <a:buChar char="v"/>
              </a:pPr>
              <a:r>
                <a:rPr lang="es-PE" dirty="0" smtClean="0"/>
                <a:t> Notas Modificatorias</a:t>
              </a:r>
            </a:p>
            <a:p>
              <a:pPr lvl="1">
                <a:buFont typeface="Arial" pitchFamily="34" charset="0"/>
                <a:buChar char="•"/>
              </a:pPr>
              <a:r>
                <a:rPr lang="es-PE" dirty="0" smtClean="0"/>
                <a:t> Generar Solicitud</a:t>
              </a:r>
            </a:p>
            <a:p>
              <a:pPr lvl="2">
                <a:buFont typeface="Wingdings" pitchFamily="2" charset="2"/>
                <a:buChar char="Ø"/>
              </a:pPr>
              <a:r>
                <a:rPr lang="es-PE" dirty="0" smtClean="0"/>
                <a:t> Por fecha documento</a:t>
              </a:r>
            </a:p>
            <a:p>
              <a:pPr>
                <a:buFont typeface="Wingdings" pitchFamily="2" charset="2"/>
                <a:buChar char="§"/>
              </a:pPr>
              <a:r>
                <a:rPr lang="es-PE" dirty="0" smtClean="0"/>
                <a:t> Consultas</a:t>
              </a:r>
            </a:p>
            <a:p>
              <a:pPr lvl="1">
                <a:buFont typeface="Arial" pitchFamily="34" charset="0"/>
                <a:buChar char="•"/>
              </a:pPr>
              <a:r>
                <a:rPr lang="es-PE" dirty="0" smtClean="0"/>
                <a:t> Certificación / Comp. Anual / Expediente</a:t>
              </a:r>
            </a:p>
            <a:p>
              <a:pPr lvl="2">
                <a:buFont typeface="Arial" pitchFamily="34" charset="0"/>
                <a:buChar char="•"/>
              </a:pPr>
              <a:r>
                <a:rPr lang="es-PE" dirty="0" smtClean="0"/>
                <a:t>  Por fecha documento</a:t>
              </a:r>
            </a:p>
            <a:p>
              <a:pPr lvl="1">
                <a:buFont typeface="Arial" pitchFamily="34" charset="0"/>
                <a:buChar char="•"/>
              </a:pPr>
              <a:r>
                <a:rPr lang="es-PE" dirty="0" smtClean="0"/>
                <a:t>  Notas Modificatorias</a:t>
              </a: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6015880" y="2609583"/>
              <a:ext cx="1452642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none" rtlCol="0">
              <a:spAutoFit/>
            </a:bodyPr>
            <a:lstStyle/>
            <a:p>
              <a:r>
                <a:rPr lang="es-PE" dirty="0" smtClean="0"/>
                <a:t>09, 11, 17, 19</a:t>
              </a:r>
              <a:endParaRPr lang="es-PE" dirty="0"/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6015880" y="3786190"/>
              <a:ext cx="1452642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none" rtlCol="0">
              <a:spAutoFit/>
            </a:bodyPr>
            <a:lstStyle/>
            <a:p>
              <a:r>
                <a:rPr lang="es-PE" dirty="0" smtClean="0"/>
                <a:t>09, 11, 17, 19</a:t>
              </a:r>
              <a:endParaRPr lang="es-PE" dirty="0"/>
            </a:p>
          </p:txBody>
        </p:sp>
      </p:grpSp>
      <p:sp>
        <p:nvSpPr>
          <p:cNvPr id="7" name="6 CuadroTexto"/>
          <p:cNvSpPr txBox="1"/>
          <p:nvPr/>
        </p:nvSpPr>
        <p:spPr>
          <a:xfrm>
            <a:off x="563601" y="428604"/>
            <a:ext cx="6865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dirty="0" smtClean="0"/>
              <a:t>Pasos a seguir en la Conciliación de Operaciones SIAF </a:t>
            </a:r>
            <a:endParaRPr lang="es-PE" sz="2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7311688" y="2264535"/>
            <a:ext cx="418704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s-PE" dirty="0" smtClean="0"/>
              <a:t>03</a:t>
            </a:r>
            <a:endParaRPr lang="es-PE" dirty="0"/>
          </a:p>
        </p:txBody>
      </p:sp>
      <p:sp>
        <p:nvSpPr>
          <p:cNvPr id="12" name="11 CuadroTexto"/>
          <p:cNvSpPr txBox="1"/>
          <p:nvPr/>
        </p:nvSpPr>
        <p:spPr>
          <a:xfrm>
            <a:off x="7301764" y="3395401"/>
            <a:ext cx="418704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s-PE" dirty="0" smtClean="0"/>
              <a:t>03</a:t>
            </a:r>
            <a:endParaRPr lang="es-PE" dirty="0"/>
          </a:p>
        </p:txBody>
      </p:sp>
      <p:sp>
        <p:nvSpPr>
          <p:cNvPr id="13" name="12 CuadroTexto"/>
          <p:cNvSpPr txBox="1"/>
          <p:nvPr/>
        </p:nvSpPr>
        <p:spPr>
          <a:xfrm>
            <a:off x="7301764" y="5038475"/>
            <a:ext cx="418704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s-PE" dirty="0" smtClean="0"/>
              <a:t>03</a:t>
            </a:r>
            <a:endParaRPr lang="es-PE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158756" y="3836171"/>
            <a:ext cx="1452642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s-PE" dirty="0" smtClean="0"/>
              <a:t>10, 12, 18, 20</a:t>
            </a:r>
            <a:endParaRPr lang="es-P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8</a:t>
            </a:fld>
            <a:endParaRPr lang="es-PE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r="12683"/>
          <a:stretch>
            <a:fillRect/>
          </a:stretch>
        </p:blipFill>
        <p:spPr bwMode="auto">
          <a:xfrm>
            <a:off x="2292667" y="3565643"/>
            <a:ext cx="4304060" cy="22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CuadroTexto"/>
          <p:cNvSpPr txBox="1"/>
          <p:nvPr/>
        </p:nvSpPr>
        <p:spPr>
          <a:xfrm>
            <a:off x="785786" y="1187460"/>
            <a:ext cx="2544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Por Fecha de </a:t>
            </a:r>
            <a:r>
              <a:rPr lang="es-PE" dirty="0" smtClean="0">
                <a:hlinkClick r:id="rId3" action="ppaction://hlinksldjump"/>
              </a:rPr>
              <a:t>Documento</a:t>
            </a:r>
            <a:endParaRPr lang="es-PE" dirty="0"/>
          </a:p>
        </p:txBody>
      </p:sp>
      <p:sp>
        <p:nvSpPr>
          <p:cNvPr id="9" name="8 CuadroTexto"/>
          <p:cNvSpPr txBox="1"/>
          <p:nvPr/>
        </p:nvSpPr>
        <p:spPr>
          <a:xfrm>
            <a:off x="785786" y="3059668"/>
            <a:ext cx="2503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Por Notas Modificatorias</a:t>
            </a:r>
            <a:endParaRPr lang="es-PE" dirty="0"/>
          </a:p>
        </p:txBody>
      </p:sp>
      <p:sp>
        <p:nvSpPr>
          <p:cNvPr id="10" name="9 CuadroTexto"/>
          <p:cNvSpPr txBox="1"/>
          <p:nvPr/>
        </p:nvSpPr>
        <p:spPr>
          <a:xfrm>
            <a:off x="785786" y="4000504"/>
            <a:ext cx="21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Por Fecha de Proceso</a:t>
            </a:r>
            <a:endParaRPr lang="es-PE" dirty="0"/>
          </a:p>
        </p:txBody>
      </p:sp>
      <p:grpSp>
        <p:nvGrpSpPr>
          <p:cNvPr id="11" name="10 Grupo"/>
          <p:cNvGrpSpPr/>
          <p:nvPr/>
        </p:nvGrpSpPr>
        <p:grpSpPr>
          <a:xfrm>
            <a:off x="2285984" y="4496395"/>
            <a:ext cx="4395231" cy="1361497"/>
            <a:chOff x="5819815" y="4977408"/>
            <a:chExt cx="4395231" cy="1361497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6573" r="1619"/>
            <a:stretch>
              <a:fillRect/>
            </a:stretch>
          </p:blipFill>
          <p:spPr bwMode="auto">
            <a:xfrm>
              <a:off x="5838865" y="4977408"/>
              <a:ext cx="4376149" cy="102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r="1612"/>
            <a:stretch>
              <a:fillRect/>
            </a:stretch>
          </p:blipFill>
          <p:spPr bwMode="auto">
            <a:xfrm>
              <a:off x="5819815" y="5929330"/>
              <a:ext cx="4395231" cy="409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" name="13 CuadroTexto"/>
          <p:cNvSpPr txBox="1"/>
          <p:nvPr/>
        </p:nvSpPr>
        <p:spPr>
          <a:xfrm>
            <a:off x="642910" y="395567"/>
            <a:ext cx="2571768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PE" sz="2400" b="1" dirty="0" smtClean="0"/>
              <a:t>Tipos de Solicitud</a:t>
            </a:r>
            <a:r>
              <a:rPr lang="es-PE" sz="2400" dirty="0" smtClean="0"/>
              <a:t>:</a:t>
            </a:r>
            <a:endParaRPr lang="es-PE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95500" y="1628800"/>
            <a:ext cx="4953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88388" y="2710436"/>
            <a:ext cx="49434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7"/>
            <a:ext cx="8715436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1113" y="2176483"/>
            <a:ext cx="6581775" cy="368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143116"/>
            <a:ext cx="661987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 r="547" b="869"/>
          <a:stretch>
            <a:fillRect/>
          </a:stretch>
        </p:blipFill>
        <p:spPr bwMode="auto">
          <a:xfrm>
            <a:off x="1285852" y="2143116"/>
            <a:ext cx="6545775" cy="368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CuadroTexto"/>
          <p:cNvSpPr txBox="1"/>
          <p:nvPr/>
        </p:nvSpPr>
        <p:spPr>
          <a:xfrm>
            <a:off x="571472" y="500042"/>
            <a:ext cx="4862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Generar Solicitud de conciliación a nivel agrupado</a:t>
            </a:r>
            <a:endParaRPr lang="es-PE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E440D7-FCFA-4B3A-A49B-0F7D0547A226}" type="slidenum">
              <a:rPr lang="es-PE" smtClean="0"/>
              <a:pPr/>
              <a:t>9</a:t>
            </a:fld>
            <a:endParaRPr lang="es-P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esupues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presupuesto</Template>
  <TotalTime>31168</TotalTime>
  <Words>1255</Words>
  <Application>Microsoft Office PowerPoint</Application>
  <PresentationFormat>Presentación en pantalla (4:3)</PresentationFormat>
  <Paragraphs>271</Paragraphs>
  <Slides>59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59</vt:i4>
      </vt:variant>
    </vt:vector>
  </HeadingPairs>
  <TitlesOfParts>
    <vt:vector size="61" baseType="lpstr">
      <vt:lpstr>presupuesto</vt:lpstr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aaguirre</dc:creator>
  <cp:lastModifiedBy>ss</cp:lastModifiedBy>
  <cp:revision>1462</cp:revision>
  <dcterms:created xsi:type="dcterms:W3CDTF">2014-01-16T21:41:18Z</dcterms:created>
  <dcterms:modified xsi:type="dcterms:W3CDTF">2015-07-09T16:18:25Z</dcterms:modified>
</cp:coreProperties>
</file>