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39"/>
  </p:notesMasterIdLst>
  <p:handoutMasterIdLst>
    <p:handoutMasterId r:id="rId40"/>
  </p:handout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2" r:id="rId14"/>
    <p:sldId id="269" r:id="rId15"/>
    <p:sldId id="293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90" d="100"/>
          <a:sy n="90" d="100"/>
        </p:scale>
        <p:origin x="-92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92F2B99D-5257-4F06-A1CB-FF46D1B5F362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s-PE" dirty="0" smtClean="0">
              <a:solidFill>
                <a:schemeClr val="tx1"/>
              </a:solidFill>
            </a:rPr>
            <a:t>1. Migración de Transferencias Financieras</a:t>
          </a:r>
          <a:endParaRPr lang="es-PE" dirty="0">
            <a:solidFill>
              <a:schemeClr val="tx1"/>
            </a:solidFill>
          </a:endParaRPr>
        </a:p>
      </dgm:t>
    </dgm:pt>
    <dgm:pt modelId="{204CAB9E-773A-4C9F-B421-2580D5FF03CF}" type="parTrans" cxnId="{B509E243-908B-4406-B3F8-F1018B094DF3}">
      <dgm:prSet/>
      <dgm:spPr/>
      <dgm:t>
        <a:bodyPr/>
        <a:lstStyle/>
        <a:p>
          <a:endParaRPr lang="es-PE"/>
        </a:p>
      </dgm:t>
    </dgm:pt>
    <dgm:pt modelId="{B990E984-574C-4628-A37B-AABB2A70C851}" type="sibTrans" cxnId="{B509E243-908B-4406-B3F8-F1018B094DF3}">
      <dgm:prSet/>
      <dgm:spPr/>
      <dgm:t>
        <a:bodyPr/>
        <a:lstStyle/>
        <a:p>
          <a:endParaRPr lang="es-PE"/>
        </a:p>
      </dgm:t>
    </dgm:pt>
    <dgm:pt modelId="{6B68157D-6DAF-4019-B171-A3F8D6A53F06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s-PE" b="0" dirty="0" smtClean="0">
              <a:solidFill>
                <a:schemeClr val="tx1"/>
              </a:solidFill>
            </a:rPr>
            <a:t>2. Generación de Actas y Registro del Contador</a:t>
          </a:r>
          <a:endParaRPr lang="es-PE" b="0" dirty="0">
            <a:solidFill>
              <a:schemeClr val="tx1"/>
            </a:solidFill>
          </a:endParaRPr>
        </a:p>
      </dgm:t>
    </dgm:pt>
    <dgm:pt modelId="{5F17DC5D-87BB-4F17-974C-9F0669A1E05D}" type="parTrans" cxnId="{AF0858CE-8159-440D-9604-DDA0073524A3}">
      <dgm:prSet/>
      <dgm:spPr/>
      <dgm:t>
        <a:bodyPr/>
        <a:lstStyle/>
        <a:p>
          <a:endParaRPr lang="es-PE"/>
        </a:p>
      </dgm:t>
    </dgm:pt>
    <dgm:pt modelId="{05069440-1A44-4D4A-88A0-F34656C526FF}" type="sibTrans" cxnId="{AF0858CE-8159-440D-9604-DDA0073524A3}">
      <dgm:prSet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3. Cambio de Clave de Usuario y Generación de Clave Virtual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4. Retornar pantalla principal 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3838A210-F0B4-4D15-9D15-AC1E05D4342F}" type="pres">
      <dgm:prSet presAssocID="{92F2B99D-5257-4F06-A1CB-FF46D1B5F36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C051403-6BCF-4892-A112-17838A56AEEF}" type="pres">
      <dgm:prSet presAssocID="{B990E984-574C-4628-A37B-AABB2A70C851}" presName="spacer" presStyleCnt="0"/>
      <dgm:spPr/>
    </dgm:pt>
    <dgm:pt modelId="{0CEB4F52-1B0D-49B2-A3AB-A946C854708F}" type="pres">
      <dgm:prSet presAssocID="{6B68157D-6DAF-4019-B171-A3F8D6A53F0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7C582C1-BE8D-4980-8304-31682B0AEB10}" type="pres">
      <dgm:prSet presAssocID="{05069440-1A44-4D4A-88A0-F34656C526FF}" presName="spacer" presStyleCnt="0"/>
      <dgm:spPr/>
    </dgm:pt>
    <dgm:pt modelId="{9C9C2891-1BF9-4DD6-A77D-A6BD4631B500}" type="pres">
      <dgm:prSet presAssocID="{DD693143-4987-467C-8DA6-7424A4F4C1F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AF0858CE-8159-440D-9604-DDA0073524A3}" srcId="{BEB8126A-3913-401E-A0EC-7AE640FDB92B}" destId="{6B68157D-6DAF-4019-B171-A3F8D6A53F06}" srcOrd="1" destOrd="0" parTransId="{5F17DC5D-87BB-4F17-974C-9F0669A1E05D}" sibTransId="{05069440-1A44-4D4A-88A0-F34656C526FF}"/>
    <dgm:cxn modelId="{FCC2B626-BD12-4E33-93A5-FF505C934148}" type="presOf" srcId="{6B68157D-6DAF-4019-B171-A3F8D6A53F06}" destId="{0CEB4F52-1B0D-49B2-A3AB-A946C854708F}" srcOrd="0" destOrd="0" presId="urn:microsoft.com/office/officeart/2005/8/layout/vList2"/>
    <dgm:cxn modelId="{B6EB49BC-7E44-4C0A-8536-1AB5241877C9}" srcId="{BEB8126A-3913-401E-A0EC-7AE640FDB92B}" destId="{DD693143-4987-467C-8DA6-7424A4F4C1F8}" srcOrd="2" destOrd="0" parTransId="{B3592D4A-A618-46CA-BEA9-D50D94315D53}" sibTransId="{0B890EB7-49CE-4CEF-9764-088E79C0831B}"/>
    <dgm:cxn modelId="{B509E243-908B-4406-B3F8-F1018B094DF3}" srcId="{BEB8126A-3913-401E-A0EC-7AE640FDB92B}" destId="{92F2B99D-5257-4F06-A1CB-FF46D1B5F362}" srcOrd="0" destOrd="0" parTransId="{204CAB9E-773A-4C9F-B421-2580D5FF03CF}" sibTransId="{B990E984-574C-4628-A37B-AABB2A70C851}"/>
    <dgm:cxn modelId="{324883DB-BFE6-4637-9CC3-C7BBAB55AFDA}" srcId="{BEB8126A-3913-401E-A0EC-7AE640FDB92B}" destId="{C1022F3F-8A1C-4065-99F7-D62923430F97}" srcOrd="3" destOrd="0" parTransId="{EB33DCEA-B312-40B2-AF8C-9FFCB046367A}" sibTransId="{20693C3F-FA2B-4A6F-8CD1-8C25E66ADEC3}"/>
    <dgm:cxn modelId="{A462D290-D0B1-4AA4-955E-9FE756428422}" type="presOf" srcId="{92F2B99D-5257-4F06-A1CB-FF46D1B5F362}" destId="{3838A210-F0B4-4D15-9D15-AC1E05D4342F}" srcOrd="0" destOrd="0" presId="urn:microsoft.com/office/officeart/2005/8/layout/vList2"/>
    <dgm:cxn modelId="{21C8B7C9-E89B-480C-9D45-93DD95F026FF}" type="presOf" srcId="{C1022F3F-8A1C-4065-99F7-D62923430F97}" destId="{A73C5F30-50BE-4D4B-8FAE-CDC359F31CDD}" srcOrd="0" destOrd="0" presId="urn:microsoft.com/office/officeart/2005/8/layout/vList2"/>
    <dgm:cxn modelId="{6C9ADE2A-91F3-43FC-930F-FB42014BC5E4}" type="presOf" srcId="{DD693143-4987-467C-8DA6-7424A4F4C1F8}" destId="{9C9C2891-1BF9-4DD6-A77D-A6BD4631B500}" srcOrd="0" destOrd="0" presId="urn:microsoft.com/office/officeart/2005/8/layout/vList2"/>
    <dgm:cxn modelId="{64AC9527-444E-4D77-87A3-D6BE253F16FC}" type="presOf" srcId="{BEB8126A-3913-401E-A0EC-7AE640FDB92B}" destId="{867FA292-3A9F-46D2-8EE2-74BDDF1324E5}" srcOrd="0" destOrd="0" presId="urn:microsoft.com/office/officeart/2005/8/layout/vList2"/>
    <dgm:cxn modelId="{40DDDEF5-0D88-4A31-A360-78A09174280A}" type="presParOf" srcId="{867FA292-3A9F-46D2-8EE2-74BDDF1324E5}" destId="{3838A210-F0B4-4D15-9D15-AC1E05D4342F}" srcOrd="0" destOrd="0" presId="urn:microsoft.com/office/officeart/2005/8/layout/vList2"/>
    <dgm:cxn modelId="{0F389043-BB2E-4631-AEDB-AEF346E30DDC}" type="presParOf" srcId="{867FA292-3A9F-46D2-8EE2-74BDDF1324E5}" destId="{EC051403-6BCF-4892-A112-17838A56AEEF}" srcOrd="1" destOrd="0" presId="urn:microsoft.com/office/officeart/2005/8/layout/vList2"/>
    <dgm:cxn modelId="{596BA6EC-30C9-4CE3-A067-3BF969E9A9CE}" type="presParOf" srcId="{867FA292-3A9F-46D2-8EE2-74BDDF1324E5}" destId="{0CEB4F52-1B0D-49B2-A3AB-A946C854708F}" srcOrd="2" destOrd="0" presId="urn:microsoft.com/office/officeart/2005/8/layout/vList2"/>
    <dgm:cxn modelId="{F2EA186E-6919-4A1E-85F4-162D67C2DFC2}" type="presParOf" srcId="{867FA292-3A9F-46D2-8EE2-74BDDF1324E5}" destId="{C7C582C1-BE8D-4980-8304-31682B0AEB10}" srcOrd="3" destOrd="0" presId="urn:microsoft.com/office/officeart/2005/8/layout/vList2"/>
    <dgm:cxn modelId="{2CA7313A-2E34-45F4-9E13-D4DC78D984F8}" type="presParOf" srcId="{867FA292-3A9F-46D2-8EE2-74BDDF1324E5}" destId="{9C9C2891-1BF9-4DD6-A77D-A6BD4631B500}" srcOrd="4" destOrd="0" presId="urn:microsoft.com/office/officeart/2005/8/layout/vList2"/>
    <dgm:cxn modelId="{B9E5E10F-CFA8-45DD-B2F6-7CAE15B740D9}" type="presParOf" srcId="{867FA292-3A9F-46D2-8EE2-74BDDF1324E5}" destId="{25B6748C-9D97-4126-B78B-8F1ABDF7B121}" srcOrd="5" destOrd="0" presId="urn:microsoft.com/office/officeart/2005/8/layout/vList2"/>
    <dgm:cxn modelId="{2E85627A-E093-47CE-91A8-D5E62922082E}" type="presParOf" srcId="{867FA292-3A9F-46D2-8EE2-74BDDF1324E5}" destId="{A73C5F30-50BE-4D4B-8FAE-CDC359F31CD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2. No se ha utilizado el tipo de operación correcto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3. No se ha utilizado el clasificador adecuado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s-PE" dirty="0" smtClean="0">
              <a:solidFill>
                <a:schemeClr val="tx1"/>
              </a:solidFill>
            </a:rPr>
            <a:t>4. Cuando se registra una U.E. que no es pliego presupuestal</a:t>
          </a:r>
          <a:endParaRPr lang="es-PE" dirty="0">
            <a:solidFill>
              <a:schemeClr val="tx1"/>
            </a:solidFill>
          </a:endParaRPr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C638EB11-D6C8-4C4D-9290-64558720074B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1. No se ha seleccionado la U.E. correcta</a:t>
          </a:r>
          <a:endParaRPr lang="es-PE" dirty="0"/>
        </a:p>
      </dgm:t>
    </dgm:pt>
    <dgm:pt modelId="{5EF7D5D7-9BA6-4404-B470-FF396EE2B34D}" type="parTrans" cxnId="{F304FE9D-FBAF-4E9B-8462-732E13FDB57F}">
      <dgm:prSet/>
      <dgm:spPr/>
      <dgm:t>
        <a:bodyPr/>
        <a:lstStyle/>
        <a:p>
          <a:endParaRPr lang="es-PE"/>
        </a:p>
      </dgm:t>
    </dgm:pt>
    <dgm:pt modelId="{2EC354C8-4D8F-49F0-8649-75A5E4AAF525}" type="sibTrans" cxnId="{F304FE9D-FBAF-4E9B-8462-732E13FDB57F}">
      <dgm:prSet/>
      <dgm:spPr/>
      <dgm:t>
        <a:bodyPr/>
        <a:lstStyle/>
        <a:p>
          <a:endParaRPr lang="es-PE"/>
        </a:p>
      </dgm:t>
    </dgm:pt>
    <dgm:pt modelId="{F642D99F-64CB-4DF3-9B04-3B45E6206326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5. No ha cerrado la U.E.</a:t>
          </a:r>
          <a:endParaRPr lang="es-PE" dirty="0"/>
        </a:p>
      </dgm:t>
    </dgm:pt>
    <dgm:pt modelId="{02946320-FE19-4C06-B777-57B42CEA7E2C}" type="parTrans" cxnId="{CFF57062-9633-421A-8586-80EC9DA4B914}">
      <dgm:prSet/>
      <dgm:spPr/>
      <dgm:t>
        <a:bodyPr/>
        <a:lstStyle/>
        <a:p>
          <a:endParaRPr lang="es-PE"/>
        </a:p>
      </dgm:t>
    </dgm:pt>
    <dgm:pt modelId="{64C1A537-A105-4D5A-9896-8243E0409837}" type="sibTrans" cxnId="{CFF57062-9633-421A-8586-80EC9DA4B914}">
      <dgm:prSet/>
      <dgm:spPr/>
      <dgm:t>
        <a:bodyPr/>
        <a:lstStyle/>
        <a:p>
          <a:endParaRPr lang="es-PE"/>
        </a:p>
      </dgm:t>
    </dgm:pt>
    <dgm:pt modelId="{2C96F858-30DD-4237-84E6-64B704799C66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6. No ha migrado la información la U.E.</a:t>
          </a:r>
          <a:endParaRPr lang="es-PE" dirty="0"/>
        </a:p>
      </dgm:t>
    </dgm:pt>
    <dgm:pt modelId="{F5C782C9-A23B-47E3-B88A-7066C4EBAA22}" type="parTrans" cxnId="{3DCEA155-409F-45B9-9338-38F04F4B5AE4}">
      <dgm:prSet/>
      <dgm:spPr/>
      <dgm:t>
        <a:bodyPr/>
        <a:lstStyle/>
        <a:p>
          <a:endParaRPr lang="es-PE"/>
        </a:p>
      </dgm:t>
    </dgm:pt>
    <dgm:pt modelId="{4DA5F3AD-0C0B-4C8E-ABE3-F3BAE06D3E39}" type="sibTrans" cxnId="{3DCEA155-409F-45B9-9338-38F04F4B5AE4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6E799FA3-7D8F-4D8E-920E-FB7B7F5FBDFF}" type="pres">
      <dgm:prSet presAssocID="{C638EB11-D6C8-4C4D-9290-64558720074B}" presName="parentText" presStyleLbl="node1" presStyleIdx="0" presStyleCnt="6" custLinFactY="-54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FFEF431-5822-4CA8-A81A-1AE25147A8CB}" type="pres">
      <dgm:prSet presAssocID="{2EC354C8-4D8F-49F0-8649-75A5E4AAF525}" presName="spacer" presStyleCnt="0"/>
      <dgm:spPr/>
    </dgm:pt>
    <dgm:pt modelId="{A73C5F30-50BE-4D4B-8FAE-CDC359F31CDD}" type="pres">
      <dgm:prSet presAssocID="{C1022F3F-8A1C-4065-99F7-D62923430F97}" presName="parentText" presStyleLbl="node1" presStyleIdx="1" presStyleCnt="6" custLinFactNeighborY="-92060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2" presStyleCnt="6" custLinFactNeighborY="-32680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3" presStyleCnt="6" custLinFactNeighborY="26702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A7C9174-9F1E-4A29-99FA-D54CD612A461}" type="pres">
      <dgm:prSet presAssocID="{235F506D-7D68-4A24-AC35-FB0D79009ACC}" presName="spacer" presStyleCnt="0"/>
      <dgm:spPr/>
    </dgm:pt>
    <dgm:pt modelId="{41D67861-BA53-4C1E-B378-3254CD322386}" type="pres">
      <dgm:prSet presAssocID="{F642D99F-64CB-4DF3-9B04-3B45E6206326}" presName="parentText" presStyleLbl="node1" presStyleIdx="4" presStyleCnt="6" custLinFactNeighborY="86085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D97FD55-A448-44A3-B033-C2BEA236FBDA}" type="pres">
      <dgm:prSet presAssocID="{64C1A537-A105-4D5A-9896-8243E0409837}" presName="spacer" presStyleCnt="0"/>
      <dgm:spPr/>
    </dgm:pt>
    <dgm:pt modelId="{5DEEC970-5CE3-4813-8CF9-4F48FD46E8FC}" type="pres">
      <dgm:prSet presAssocID="{2C96F858-30DD-4237-84E6-64B704799C66}" presName="parentText" presStyleLbl="node1" presStyleIdx="5" presStyleCnt="6" custLinFactY="545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6B234F7D-CEDA-44F1-9ED2-50E982D89729}" type="presOf" srcId="{F642D99F-64CB-4DF3-9B04-3B45E6206326}" destId="{41D67861-BA53-4C1E-B378-3254CD322386}" srcOrd="0" destOrd="0" presId="urn:microsoft.com/office/officeart/2005/8/layout/vList2"/>
    <dgm:cxn modelId="{2BFD6E91-3916-4786-97B9-C55D2FAB697F}" type="presOf" srcId="{BEB8126A-3913-401E-A0EC-7AE640FDB92B}" destId="{867FA292-3A9F-46D2-8EE2-74BDDF1324E5}" srcOrd="0" destOrd="0" presId="urn:microsoft.com/office/officeart/2005/8/layout/vList2"/>
    <dgm:cxn modelId="{77FE2043-0218-4BFB-83A7-6CDCD3F82069}" type="presOf" srcId="{C1022F3F-8A1C-4065-99F7-D62923430F97}" destId="{A73C5F30-50BE-4D4B-8FAE-CDC359F31CDD}" srcOrd="0" destOrd="0" presId="urn:microsoft.com/office/officeart/2005/8/layout/vList2"/>
    <dgm:cxn modelId="{AC11183C-495C-44DA-96BA-2F676F936339}" type="presOf" srcId="{C812016D-F750-4E87-9EFF-0B3974F72943}" destId="{9373F5A5-0062-4579-8760-C7E2365F8D4B}" srcOrd="0" destOrd="0" presId="urn:microsoft.com/office/officeart/2005/8/layout/vList2"/>
    <dgm:cxn modelId="{324883DB-BFE6-4637-9CC3-C7BBAB55AFDA}" srcId="{BEB8126A-3913-401E-A0EC-7AE640FDB92B}" destId="{C1022F3F-8A1C-4065-99F7-D62923430F97}" srcOrd="1" destOrd="0" parTransId="{EB33DCEA-B312-40B2-AF8C-9FFCB046367A}" sibTransId="{20693C3F-FA2B-4A6F-8CD1-8C25E66ADEC3}"/>
    <dgm:cxn modelId="{EF33874F-7FB9-447A-86D5-5D924459829B}" srcId="{BEB8126A-3913-401E-A0EC-7AE640FDB92B}" destId="{0B31AC8B-4243-4127-8F54-8A07AC9CBCDD}" srcOrd="3" destOrd="0" parTransId="{BF03328C-8071-42A5-9960-042B0BF5642E}" sibTransId="{235F506D-7D68-4A24-AC35-FB0D79009ACC}"/>
    <dgm:cxn modelId="{CFF57062-9633-421A-8586-80EC9DA4B914}" srcId="{BEB8126A-3913-401E-A0EC-7AE640FDB92B}" destId="{F642D99F-64CB-4DF3-9B04-3B45E6206326}" srcOrd="4" destOrd="0" parTransId="{02946320-FE19-4C06-B777-57B42CEA7E2C}" sibTransId="{64C1A537-A105-4D5A-9896-8243E0409837}"/>
    <dgm:cxn modelId="{86AAD406-4B5D-4889-9E0F-EFC9D811D3FF}" type="presOf" srcId="{C638EB11-D6C8-4C4D-9290-64558720074B}" destId="{6E799FA3-7D8F-4D8E-920E-FB7B7F5FBDFF}" srcOrd="0" destOrd="0" presId="urn:microsoft.com/office/officeart/2005/8/layout/vList2"/>
    <dgm:cxn modelId="{3F6C0080-4240-4B74-A29F-7212BAFF3C4E}" srcId="{BEB8126A-3913-401E-A0EC-7AE640FDB92B}" destId="{C812016D-F750-4E87-9EFF-0B3974F72943}" srcOrd="2" destOrd="0" parTransId="{D09BA290-E9ED-4274-958B-B2FED1293448}" sibTransId="{7B34B111-1867-4C0F-818D-D5EE1FD072EC}"/>
    <dgm:cxn modelId="{F304FE9D-FBAF-4E9B-8462-732E13FDB57F}" srcId="{BEB8126A-3913-401E-A0EC-7AE640FDB92B}" destId="{C638EB11-D6C8-4C4D-9290-64558720074B}" srcOrd="0" destOrd="0" parTransId="{5EF7D5D7-9BA6-4404-B470-FF396EE2B34D}" sibTransId="{2EC354C8-4D8F-49F0-8649-75A5E4AAF525}"/>
    <dgm:cxn modelId="{0BB9CABC-E8F1-4E26-992C-43AAA37B63F9}" type="presOf" srcId="{2C96F858-30DD-4237-84E6-64B704799C66}" destId="{5DEEC970-5CE3-4813-8CF9-4F48FD46E8FC}" srcOrd="0" destOrd="0" presId="urn:microsoft.com/office/officeart/2005/8/layout/vList2"/>
    <dgm:cxn modelId="{3DCEA155-409F-45B9-9338-38F04F4B5AE4}" srcId="{BEB8126A-3913-401E-A0EC-7AE640FDB92B}" destId="{2C96F858-30DD-4237-84E6-64B704799C66}" srcOrd="5" destOrd="0" parTransId="{F5C782C9-A23B-47E3-B88A-7066C4EBAA22}" sibTransId="{4DA5F3AD-0C0B-4C8E-ABE3-F3BAE06D3E39}"/>
    <dgm:cxn modelId="{F2176E23-698E-4D5D-B630-2F05F75CD4DD}" type="presOf" srcId="{0B31AC8B-4243-4127-8F54-8A07AC9CBCDD}" destId="{0875E6A4-E837-43D7-8301-47282280DC86}" srcOrd="0" destOrd="0" presId="urn:microsoft.com/office/officeart/2005/8/layout/vList2"/>
    <dgm:cxn modelId="{98F00385-6377-4DED-BC5D-B8828392E226}" type="presParOf" srcId="{867FA292-3A9F-46D2-8EE2-74BDDF1324E5}" destId="{6E799FA3-7D8F-4D8E-920E-FB7B7F5FBDFF}" srcOrd="0" destOrd="0" presId="urn:microsoft.com/office/officeart/2005/8/layout/vList2"/>
    <dgm:cxn modelId="{945AD165-833F-44CF-92BC-C703515C7008}" type="presParOf" srcId="{867FA292-3A9F-46D2-8EE2-74BDDF1324E5}" destId="{4FFEF431-5822-4CA8-A81A-1AE25147A8CB}" srcOrd="1" destOrd="0" presId="urn:microsoft.com/office/officeart/2005/8/layout/vList2"/>
    <dgm:cxn modelId="{6225BB1A-0283-4143-AB1E-EAED24726766}" type="presParOf" srcId="{867FA292-3A9F-46D2-8EE2-74BDDF1324E5}" destId="{A73C5F30-50BE-4D4B-8FAE-CDC359F31CDD}" srcOrd="2" destOrd="0" presId="urn:microsoft.com/office/officeart/2005/8/layout/vList2"/>
    <dgm:cxn modelId="{D069E1AD-BD30-4CDB-B8EA-7C0008E457AD}" type="presParOf" srcId="{867FA292-3A9F-46D2-8EE2-74BDDF1324E5}" destId="{7C6C7F8E-7EBD-4547-91D8-715CDCCB56CE}" srcOrd="3" destOrd="0" presId="urn:microsoft.com/office/officeart/2005/8/layout/vList2"/>
    <dgm:cxn modelId="{8E489827-3F45-4E5B-BE23-BA47917451FC}" type="presParOf" srcId="{867FA292-3A9F-46D2-8EE2-74BDDF1324E5}" destId="{9373F5A5-0062-4579-8760-C7E2365F8D4B}" srcOrd="4" destOrd="0" presId="urn:microsoft.com/office/officeart/2005/8/layout/vList2"/>
    <dgm:cxn modelId="{327E6E07-573D-485D-85A6-E3ED14C497F7}" type="presParOf" srcId="{867FA292-3A9F-46D2-8EE2-74BDDF1324E5}" destId="{8A99C3FA-2884-4F9E-8E43-687ADDD4FA6E}" srcOrd="5" destOrd="0" presId="urn:microsoft.com/office/officeart/2005/8/layout/vList2"/>
    <dgm:cxn modelId="{D85014A2-F3E8-4BC8-A309-9FAE42EBC472}" type="presParOf" srcId="{867FA292-3A9F-46D2-8EE2-74BDDF1324E5}" destId="{0875E6A4-E837-43D7-8301-47282280DC86}" srcOrd="6" destOrd="0" presId="urn:microsoft.com/office/officeart/2005/8/layout/vList2"/>
    <dgm:cxn modelId="{D415F1A1-2A8D-42D4-9635-DACE265945A6}" type="presParOf" srcId="{867FA292-3A9F-46D2-8EE2-74BDDF1324E5}" destId="{BA7C9174-9F1E-4A29-99FA-D54CD612A461}" srcOrd="7" destOrd="0" presId="urn:microsoft.com/office/officeart/2005/8/layout/vList2"/>
    <dgm:cxn modelId="{5DD16880-9E4B-443F-8C6E-2904D2D8E9EB}" type="presParOf" srcId="{867FA292-3A9F-46D2-8EE2-74BDDF1324E5}" destId="{41D67861-BA53-4C1E-B378-3254CD322386}" srcOrd="8" destOrd="0" presId="urn:microsoft.com/office/officeart/2005/8/layout/vList2"/>
    <dgm:cxn modelId="{63BDDC71-E430-42D0-9BE9-D015783FF1DE}" type="presParOf" srcId="{867FA292-3A9F-46D2-8EE2-74BDDF1324E5}" destId="{0D97FD55-A448-44A3-B033-C2BEA236FBDA}" srcOrd="9" destOrd="0" presId="urn:microsoft.com/office/officeart/2005/8/layout/vList2"/>
    <dgm:cxn modelId="{3C7159B0-A8E0-4335-A019-83B63ABF6B08}" type="presParOf" srcId="{867FA292-3A9F-46D2-8EE2-74BDDF1324E5}" destId="{5DEEC970-5CE3-4813-8CF9-4F48FD46E8F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38A210-F0B4-4D15-9D15-AC1E05D4342F}">
      <dsp:nvSpPr>
        <dsp:cNvPr id="0" name=""/>
        <dsp:cNvSpPr/>
      </dsp:nvSpPr>
      <dsp:spPr>
        <a:xfrm>
          <a:off x="0" y="18274"/>
          <a:ext cx="3786214" cy="516427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>
              <a:solidFill>
                <a:schemeClr val="tx1"/>
              </a:solidFill>
            </a:rPr>
            <a:t>1. Migración de Transferencias Financieras</a:t>
          </a:r>
          <a:endParaRPr lang="es-PE" sz="1300" kern="1200" dirty="0">
            <a:solidFill>
              <a:schemeClr val="tx1"/>
            </a:solidFill>
          </a:endParaRPr>
        </a:p>
      </dsp:txBody>
      <dsp:txXfrm>
        <a:off x="0" y="18274"/>
        <a:ext cx="3786214" cy="516427"/>
      </dsp:txXfrm>
    </dsp:sp>
    <dsp:sp modelId="{0CEB4F52-1B0D-49B2-A3AB-A946C854708F}">
      <dsp:nvSpPr>
        <dsp:cNvPr id="0" name=""/>
        <dsp:cNvSpPr/>
      </dsp:nvSpPr>
      <dsp:spPr>
        <a:xfrm>
          <a:off x="0" y="572141"/>
          <a:ext cx="3786214" cy="516427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b="0" kern="1200" dirty="0" smtClean="0">
              <a:solidFill>
                <a:schemeClr val="tx1"/>
              </a:solidFill>
            </a:rPr>
            <a:t>2. Generación de Actas y Registro del Contador</a:t>
          </a:r>
          <a:endParaRPr lang="es-PE" sz="1300" b="0" kern="1200" dirty="0">
            <a:solidFill>
              <a:schemeClr val="tx1"/>
            </a:solidFill>
          </a:endParaRPr>
        </a:p>
      </dsp:txBody>
      <dsp:txXfrm>
        <a:off x="0" y="572141"/>
        <a:ext cx="3786214" cy="516427"/>
      </dsp:txXfrm>
    </dsp:sp>
    <dsp:sp modelId="{9C9C2891-1BF9-4DD6-A77D-A6BD4631B500}">
      <dsp:nvSpPr>
        <dsp:cNvPr id="0" name=""/>
        <dsp:cNvSpPr/>
      </dsp:nvSpPr>
      <dsp:spPr>
        <a:xfrm>
          <a:off x="0" y="1126009"/>
          <a:ext cx="3786214" cy="516427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3. Cambio de Clave de Usuario y Generación de Clave Virtual</a:t>
          </a:r>
          <a:endParaRPr lang="es-PE" sz="1300" kern="1200" dirty="0"/>
        </a:p>
      </dsp:txBody>
      <dsp:txXfrm>
        <a:off x="0" y="1126009"/>
        <a:ext cx="3786214" cy="516427"/>
      </dsp:txXfrm>
    </dsp:sp>
    <dsp:sp modelId="{A73C5F30-50BE-4D4B-8FAE-CDC359F31CDD}">
      <dsp:nvSpPr>
        <dsp:cNvPr id="0" name=""/>
        <dsp:cNvSpPr/>
      </dsp:nvSpPr>
      <dsp:spPr>
        <a:xfrm>
          <a:off x="0" y="1679876"/>
          <a:ext cx="3786214" cy="516427"/>
        </a:xfrm>
        <a:prstGeom prst="round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4. Retornar pantalla principal </a:t>
          </a:r>
          <a:endParaRPr lang="es-PE" sz="1300" kern="1200" dirty="0"/>
        </a:p>
      </dsp:txBody>
      <dsp:txXfrm>
        <a:off x="0" y="1679876"/>
        <a:ext cx="3786214" cy="51642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89A83-02E9-4205-8FFA-5D5F152D6AB1}" type="datetime1">
              <a:rPr lang="es-PE" smtClean="0"/>
              <a:pPr/>
              <a:t>09/07/2015</a:t>
            </a:fld>
            <a:endParaRPr lang="es-PE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‹Nº›</a:t>
            </a:fld>
            <a:endParaRPr lang="es-PE" dirty="0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  <p:sldLayoutId id="2147483714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pps2.mef.gob.pe/apptransferencias/index.jsp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22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(Trimestral, Semestral y Cierre )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1 Título"/>
          <p:cNvSpPr>
            <a:spLocks noGrp="1"/>
          </p:cNvSpPr>
          <p:nvPr>
            <p:ph type="ctrTitle"/>
          </p:nvPr>
        </p:nvSpPr>
        <p:spPr>
          <a:xfrm>
            <a:off x="899592" y="2112111"/>
            <a:ext cx="7772400" cy="181695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MODULO DE  CONCILIACIÓN </a:t>
            </a:r>
            <a: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E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 TRANSFERENCIAS FINANCIERAS </a:t>
            </a:r>
            <a:br>
              <a:rPr lang="es-E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E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SISTRAN</a:t>
            </a:r>
            <a:endParaRPr lang="es-PE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10</a:t>
            </a:fld>
            <a:endParaRPr lang="es-PE" dirty="0"/>
          </a:p>
        </p:txBody>
      </p:sp>
      <p:sp>
        <p:nvSpPr>
          <p:cNvPr id="5" name="4 CuadroTexto"/>
          <p:cNvSpPr txBox="1"/>
          <p:nvPr/>
        </p:nvSpPr>
        <p:spPr>
          <a:xfrm>
            <a:off x="2571736" y="3357562"/>
            <a:ext cx="4058162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Migrar Información de Transferencias por Pliego o UE</a:t>
            </a:r>
            <a:endParaRPr lang="es-PE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583016" y="3763036"/>
            <a:ext cx="4060686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Seleccionar el Tipo de Transferencia Otorgadas / Recibidas y luego Visualizar</a:t>
            </a:r>
            <a:endParaRPr lang="es-PE" sz="1400" dirty="0"/>
          </a:p>
        </p:txBody>
      </p:sp>
      <p:sp>
        <p:nvSpPr>
          <p:cNvPr id="7" name="6 Rectángulo"/>
          <p:cNvSpPr/>
          <p:nvPr/>
        </p:nvSpPr>
        <p:spPr>
          <a:xfrm>
            <a:off x="1349310" y="2214554"/>
            <a:ext cx="1854538" cy="1343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4644008" y="2500306"/>
            <a:ext cx="928124" cy="2806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3203848" y="2214554"/>
            <a:ext cx="500066" cy="1343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CuadroTexto"/>
          <p:cNvSpPr txBox="1"/>
          <p:nvPr/>
        </p:nvSpPr>
        <p:spPr>
          <a:xfrm>
            <a:off x="246181" y="580822"/>
            <a:ext cx="1837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1.2 Migración - TFO</a:t>
            </a:r>
            <a:endParaRPr lang="es-PE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11</a:t>
            </a:fld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235548" y="586445"/>
            <a:ext cx="2327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1.3 Proceso de Migración</a:t>
            </a:r>
            <a:endParaRPr lang="es-PE" sz="1600" b="1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1994"/>
            <a:ext cx="8352928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448" y="1052736"/>
            <a:ext cx="8191024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3254380" y="2192988"/>
            <a:ext cx="477274" cy="1558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Rectángulo"/>
          <p:cNvSpPr/>
          <p:nvPr/>
        </p:nvSpPr>
        <p:spPr>
          <a:xfrm>
            <a:off x="3763030" y="2191012"/>
            <a:ext cx="448930" cy="1578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235548" y="586445"/>
            <a:ext cx="3789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1.4 Proceso de Migración con Observación</a:t>
            </a:r>
            <a:endParaRPr lang="es-PE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280920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13</a:t>
            </a:fld>
            <a:endParaRPr lang="es-PE" dirty="0"/>
          </a:p>
        </p:txBody>
      </p:sp>
      <p:sp>
        <p:nvSpPr>
          <p:cNvPr id="5" name="4 CuadroTexto"/>
          <p:cNvSpPr txBox="1"/>
          <p:nvPr/>
        </p:nvSpPr>
        <p:spPr>
          <a:xfrm>
            <a:off x="235548" y="580822"/>
            <a:ext cx="31205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1.4.1 En el caso de no Migrar - TFO</a:t>
            </a:r>
            <a:endParaRPr lang="es-PE" sz="1600" b="1" dirty="0"/>
          </a:p>
        </p:txBody>
      </p:sp>
      <p:sp>
        <p:nvSpPr>
          <p:cNvPr id="6" name="5 Rectángulo"/>
          <p:cNvSpPr/>
          <p:nvPr/>
        </p:nvSpPr>
        <p:spPr>
          <a:xfrm>
            <a:off x="3230630" y="2146485"/>
            <a:ext cx="549282" cy="1303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Rectángulo"/>
          <p:cNvSpPr/>
          <p:nvPr/>
        </p:nvSpPr>
        <p:spPr>
          <a:xfrm>
            <a:off x="3491879" y="2832162"/>
            <a:ext cx="1051243" cy="6688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3 Llamada con línea 1 (borde y barra de énfasis)"/>
          <p:cNvSpPr/>
          <p:nvPr/>
        </p:nvSpPr>
        <p:spPr>
          <a:xfrm>
            <a:off x="6000760" y="1855234"/>
            <a:ext cx="2714644" cy="928694"/>
          </a:xfrm>
          <a:prstGeom prst="accentBorderCallout1">
            <a:avLst>
              <a:gd name="adj1" fmla="val 18750"/>
              <a:gd name="adj2" fmla="val -8333"/>
              <a:gd name="adj3" fmla="val 30796"/>
              <a:gd name="adj4" fmla="val -7811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1600" dirty="0" smtClean="0">
                <a:solidFill>
                  <a:schemeClr val="tx1"/>
                </a:solidFill>
              </a:rPr>
              <a:t>El cuadro de Validaciones solo se presenta cuando se ha migrado más de una vez y presenta observaciones</a:t>
            </a:r>
            <a:endParaRPr lang="es-PE" sz="1600" dirty="0">
              <a:solidFill>
                <a:schemeClr val="tx1"/>
              </a:solidFill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4549729" y="2839058"/>
            <a:ext cx="373685" cy="661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6 Rectángulo"/>
          <p:cNvSpPr/>
          <p:nvPr/>
        </p:nvSpPr>
        <p:spPr>
          <a:xfrm>
            <a:off x="5857283" y="2815432"/>
            <a:ext cx="1451021" cy="685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14" grpId="0" animBg="1"/>
      <p:bldP spid="16" grpId="0" animBg="1"/>
      <p:bldP spid="16" grpId="1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2260"/>
            <a:ext cx="8352928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7628235" y="2258029"/>
            <a:ext cx="288032" cy="3068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637388"/>
            <a:ext cx="5544616" cy="304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235548" y="586445"/>
            <a:ext cx="3583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1.4.2 Modificación del importe del Acta </a:t>
            </a:r>
            <a:endParaRPr lang="es-PE" sz="1600" b="1" dirty="0"/>
          </a:p>
        </p:txBody>
      </p:sp>
      <p:sp>
        <p:nvSpPr>
          <p:cNvPr id="7" name="6 Llamada con línea 1 (borde y barra de énfasis)"/>
          <p:cNvSpPr/>
          <p:nvPr/>
        </p:nvSpPr>
        <p:spPr>
          <a:xfrm>
            <a:off x="3719530" y="3601894"/>
            <a:ext cx="2714644" cy="928694"/>
          </a:xfrm>
          <a:prstGeom prst="accentBorderCallout1">
            <a:avLst>
              <a:gd name="adj1" fmla="val 108851"/>
              <a:gd name="adj2" fmla="val -12147"/>
              <a:gd name="adj3" fmla="val 138546"/>
              <a:gd name="adj4" fmla="val 112235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1600" dirty="0" smtClean="0">
                <a:solidFill>
                  <a:schemeClr val="tx1"/>
                </a:solidFill>
              </a:rPr>
              <a:t>La ejecución ha variado respecto al Acta realizada</a:t>
            </a:r>
            <a:endParaRPr lang="es-PE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8"/>
            <a:ext cx="835231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15</a:t>
            </a:fld>
            <a:endParaRPr lang="es-PE" dirty="0"/>
          </a:p>
        </p:txBody>
      </p:sp>
      <p:sp>
        <p:nvSpPr>
          <p:cNvPr id="5" name="4 CuadroTexto"/>
          <p:cNvSpPr txBox="1"/>
          <p:nvPr/>
        </p:nvSpPr>
        <p:spPr>
          <a:xfrm>
            <a:off x="1500166" y="4610409"/>
            <a:ext cx="2857520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dirty="0" smtClean="0"/>
              <a:t>Para visualizar el importe transferido hacer </a:t>
            </a:r>
            <a:r>
              <a:rPr lang="es-PE" sz="1200" dirty="0" err="1" smtClean="0"/>
              <a:t>click</a:t>
            </a:r>
            <a:r>
              <a:rPr lang="es-PE" sz="1200" dirty="0" smtClean="0"/>
              <a:t> sobre el nombre del pliego</a:t>
            </a:r>
            <a:endParaRPr lang="es-PE" sz="1200" dirty="0"/>
          </a:p>
        </p:txBody>
      </p:sp>
      <p:cxnSp>
        <p:nvCxnSpPr>
          <p:cNvPr id="6" name="5 Conector recto de flecha"/>
          <p:cNvCxnSpPr/>
          <p:nvPr/>
        </p:nvCxnSpPr>
        <p:spPr>
          <a:xfrm rot="5400000" flipH="1" flipV="1">
            <a:off x="2606661" y="4217500"/>
            <a:ext cx="215108" cy="79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261095" y="583815"/>
            <a:ext cx="6249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1.5 Visualización de U.E. que se ha realizado la Transferencia Financiera</a:t>
            </a:r>
            <a:endParaRPr lang="es-PE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980728"/>
            <a:ext cx="8279904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16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891881" y="4437112"/>
            <a:ext cx="2323457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Monto Otorgado </a:t>
            </a:r>
            <a:r>
              <a:rPr lang="es-PE" sz="1400" dirty="0" smtClean="0">
                <a:sym typeface="Wingdings" pitchFamily="2" charset="2"/>
              </a:rPr>
              <a:t> U.E.  TFO</a:t>
            </a:r>
            <a:endParaRPr lang="es-PE" sz="1400" dirty="0"/>
          </a:p>
        </p:txBody>
      </p:sp>
      <p:cxnSp>
        <p:nvCxnSpPr>
          <p:cNvPr id="5" name="4 Conector recto de flecha"/>
          <p:cNvCxnSpPr/>
          <p:nvPr/>
        </p:nvCxnSpPr>
        <p:spPr>
          <a:xfrm rot="5400000">
            <a:off x="7715669" y="4866829"/>
            <a:ext cx="284958" cy="158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Rectángulo"/>
          <p:cNvSpPr/>
          <p:nvPr/>
        </p:nvSpPr>
        <p:spPr>
          <a:xfrm>
            <a:off x="7524327" y="5087464"/>
            <a:ext cx="651471" cy="2137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5402579" y="4000504"/>
            <a:ext cx="2241255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Monto Recibido </a:t>
            </a:r>
            <a:r>
              <a:rPr lang="es-PE" sz="1400" dirty="0" smtClean="0">
                <a:sym typeface="Wingdings" pitchFamily="2" charset="2"/>
              </a:rPr>
              <a:t> U.E.  TFR</a:t>
            </a:r>
            <a:endParaRPr lang="es-PE" sz="1400" dirty="0"/>
          </a:p>
        </p:txBody>
      </p:sp>
      <p:cxnSp>
        <p:nvCxnSpPr>
          <p:cNvPr id="8" name="7 Conector angular"/>
          <p:cNvCxnSpPr/>
          <p:nvPr/>
        </p:nvCxnSpPr>
        <p:spPr>
          <a:xfrm flipV="1">
            <a:off x="7786710" y="4022529"/>
            <a:ext cx="285752" cy="214314"/>
          </a:xfrm>
          <a:prstGeom prst="bentConnector3">
            <a:avLst>
              <a:gd name="adj1" fmla="val 99485"/>
            </a:avLst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Rectángulo"/>
          <p:cNvSpPr/>
          <p:nvPr/>
        </p:nvSpPr>
        <p:spPr>
          <a:xfrm>
            <a:off x="7668344" y="3143248"/>
            <a:ext cx="595854" cy="1417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CuadroTexto"/>
          <p:cNvSpPr txBox="1"/>
          <p:nvPr/>
        </p:nvSpPr>
        <p:spPr>
          <a:xfrm>
            <a:off x="250462" y="583815"/>
            <a:ext cx="3220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1.6 Importes transferidos entre U.E.</a:t>
            </a:r>
            <a:endParaRPr lang="es-PE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258468" y="566833"/>
            <a:ext cx="3486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2.1 Generación de Acta de Conciliación</a:t>
            </a:r>
            <a:endParaRPr lang="es-PE" sz="1600" b="1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8"/>
            <a:ext cx="835231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982"/>
            <a:ext cx="8280920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18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285720" y="585469"/>
            <a:ext cx="4199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2.2 Seleccionar tipo de Transferencia Financiera</a:t>
            </a:r>
            <a:endParaRPr lang="es-PE" sz="16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1428729" y="3042469"/>
            <a:ext cx="3188758" cy="307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Registrar los datos del Contador de la U.E</a:t>
            </a:r>
            <a:endParaRPr lang="es-PE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000629" y="3042469"/>
            <a:ext cx="3152401" cy="307777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Seleccionar el tipo Otorgadas / Recibidas</a:t>
            </a:r>
            <a:endParaRPr lang="es-PE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5000629" y="3377634"/>
            <a:ext cx="1967462" cy="307777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Visualizar la información</a:t>
            </a:r>
            <a:endParaRPr lang="es-PE" sz="14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r="1268"/>
          <a:stretch>
            <a:fillRect/>
          </a:stretch>
        </p:blipFill>
        <p:spPr bwMode="auto">
          <a:xfrm>
            <a:off x="5286381" y="4542667"/>
            <a:ext cx="280245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CuadroTexto"/>
          <p:cNvSpPr txBox="1"/>
          <p:nvPr/>
        </p:nvSpPr>
        <p:spPr>
          <a:xfrm>
            <a:off x="5000629" y="3732565"/>
            <a:ext cx="3500461" cy="73866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1400" dirty="0" smtClean="0"/>
              <a:t>Si no registra primero los datos del contador, el sistema le enviara el siguiente mensaje en el detalle de las transferencias financieras</a:t>
            </a:r>
            <a:endParaRPr lang="es-PE" sz="1400" dirty="0"/>
          </a:p>
        </p:txBody>
      </p:sp>
      <p:sp>
        <p:nvSpPr>
          <p:cNvPr id="10" name="9 Rectángulo"/>
          <p:cNvSpPr/>
          <p:nvPr/>
        </p:nvSpPr>
        <p:spPr>
          <a:xfrm>
            <a:off x="1331640" y="2122223"/>
            <a:ext cx="618420" cy="1546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Rectángulo"/>
          <p:cNvSpPr/>
          <p:nvPr/>
        </p:nvSpPr>
        <p:spPr>
          <a:xfrm>
            <a:off x="4625165" y="2428433"/>
            <a:ext cx="1242979" cy="13647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Rectángulo"/>
          <p:cNvSpPr/>
          <p:nvPr/>
        </p:nvSpPr>
        <p:spPr>
          <a:xfrm>
            <a:off x="1969079" y="2122222"/>
            <a:ext cx="453314" cy="15465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10" grpId="0" animBg="1"/>
      <p:bldP spid="10" grpId="1" animBg="1"/>
      <p:bldP spid="11" grpId="0" animBg="1"/>
      <p:bldP spid="12" grpId="0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152525"/>
            <a:ext cx="812482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19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3357554" y="4834606"/>
            <a:ext cx="2690737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Registro de Nombres y Apellidos,</a:t>
            </a:r>
          </a:p>
          <a:p>
            <a:r>
              <a:rPr lang="es-PE" sz="1400" dirty="0" smtClean="0"/>
              <a:t>DNI , Colegiatura, Teléfono y email</a:t>
            </a:r>
            <a:endParaRPr lang="es-PE" sz="1400" dirty="0"/>
          </a:p>
        </p:txBody>
      </p:sp>
      <p:sp>
        <p:nvSpPr>
          <p:cNvPr id="5" name="4 Rectángulo"/>
          <p:cNvSpPr/>
          <p:nvPr/>
        </p:nvSpPr>
        <p:spPr>
          <a:xfrm>
            <a:off x="838217" y="1812177"/>
            <a:ext cx="529706" cy="1660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2523876" y="1794082"/>
            <a:ext cx="391940" cy="1947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249123" y="579483"/>
            <a:ext cx="2826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2.3 Registro del Contador - TFO</a:t>
            </a:r>
            <a:endParaRPr lang="es-PE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78098"/>
          </a:xfrm>
        </p:spPr>
        <p:txBody>
          <a:bodyPr>
            <a:normAutofit/>
          </a:bodyPr>
          <a:lstStyle/>
          <a:p>
            <a:pPr lvl="0"/>
            <a:r>
              <a:rPr lang="es-PE" sz="4000" dirty="0" smtClean="0"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lang="es-PE" sz="4000" dirty="0"/>
          </a:p>
        </p:txBody>
      </p:sp>
      <p:sp>
        <p:nvSpPr>
          <p:cNvPr id="6" name="5 Rectángulo"/>
          <p:cNvSpPr/>
          <p:nvPr/>
        </p:nvSpPr>
        <p:spPr>
          <a:xfrm>
            <a:off x="755576" y="2348880"/>
            <a:ext cx="7848872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brindara información a los usuarios de las Entidades y/o Unidades Ejecutoras del Sector Público, la finalidad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Conciliación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Transferencias Financieras”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ingresaran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http://apps2.mef.gob.pe/apptransferencias/index.jsp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 todas las Entidades del Sector Público y a nivel de Unidades Ejecutoras, que van a conciliar las transferencias financieras entre </a:t>
            </a:r>
            <a:r>
              <a:rPr lang="es-ES" sz="1600" dirty="0" err="1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UE’s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, a través de la generación de Actas de Conciliación y el respectivo sustento de descuadre que deberá ser registrado en el modulo por la U.E. origen y la U.E. destino.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</a:t>
            </a:fld>
            <a:endParaRPr lang="es-PE"/>
          </a:p>
        </p:txBody>
      </p:sp>
      <p:sp>
        <p:nvSpPr>
          <p:cNvPr id="5" name="4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35292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20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3500430" y="4352046"/>
            <a:ext cx="3500462" cy="10772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1600" dirty="0" smtClean="0"/>
              <a:t>Procedemos a visualizar el detalle de la transferencia financiera y registramos la justificación solo si los importes son diferentes</a:t>
            </a:r>
            <a:endParaRPr lang="es-PE" sz="1600" dirty="0"/>
          </a:p>
        </p:txBody>
      </p:sp>
      <p:cxnSp>
        <p:nvCxnSpPr>
          <p:cNvPr id="5" name="4 Conector angular"/>
          <p:cNvCxnSpPr/>
          <p:nvPr/>
        </p:nvCxnSpPr>
        <p:spPr>
          <a:xfrm rot="5400000" flipH="1" flipV="1">
            <a:off x="7265772" y="3573016"/>
            <a:ext cx="1440160" cy="1296144"/>
          </a:xfrm>
          <a:prstGeom prst="bentConnector3">
            <a:avLst>
              <a:gd name="adj1" fmla="val -204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CuadroTexto"/>
          <p:cNvSpPr txBox="1"/>
          <p:nvPr/>
        </p:nvSpPr>
        <p:spPr>
          <a:xfrm>
            <a:off x="237884" y="577829"/>
            <a:ext cx="44930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2.4 Visualización de importes recibidos por las U.E.</a:t>
            </a:r>
            <a:endParaRPr lang="es-PE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2676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21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227180" y="585984"/>
            <a:ext cx="48408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2.5  Detalle de las Transferencias Financieras entre U.E.</a:t>
            </a:r>
            <a:endParaRPr lang="es-PE" sz="16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602253" y="6211463"/>
            <a:ext cx="2857519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1200" dirty="0" smtClean="0"/>
              <a:t>Solo procederá la justificación si existe  diferencias entre los importes de las </a:t>
            </a:r>
            <a:r>
              <a:rPr lang="es-PE" sz="1200" dirty="0" err="1" smtClean="0"/>
              <a:t>UE’s</a:t>
            </a:r>
            <a:endParaRPr lang="es-PE" sz="1200" dirty="0"/>
          </a:p>
        </p:txBody>
      </p:sp>
      <p:sp>
        <p:nvSpPr>
          <p:cNvPr id="6" name="5 CuadroTexto"/>
          <p:cNvSpPr txBox="1"/>
          <p:nvPr/>
        </p:nvSpPr>
        <p:spPr>
          <a:xfrm>
            <a:off x="3674087" y="6315938"/>
            <a:ext cx="2214577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dirty="0" smtClean="0"/>
              <a:t>Cerrar el Acta de Transferencia</a:t>
            </a:r>
            <a:endParaRPr lang="es-PE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6102979" y="6211463"/>
            <a:ext cx="2357453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dirty="0" smtClean="0"/>
              <a:t>Imprimir Acta (solo si UE destino presenta información)</a:t>
            </a:r>
            <a:endParaRPr lang="es-PE" sz="1200" dirty="0"/>
          </a:p>
        </p:txBody>
      </p:sp>
      <p:sp>
        <p:nvSpPr>
          <p:cNvPr id="8" name="7 Rectángulo"/>
          <p:cNvSpPr/>
          <p:nvPr/>
        </p:nvSpPr>
        <p:spPr>
          <a:xfrm>
            <a:off x="841232" y="1309704"/>
            <a:ext cx="648072" cy="202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2442824" y="1323352"/>
            <a:ext cx="1584176" cy="1887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1460142" y="1309704"/>
            <a:ext cx="951618" cy="1887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048726"/>
            <a:ext cx="285752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CuadroTexto"/>
          <p:cNvSpPr txBox="1"/>
          <p:nvPr/>
        </p:nvSpPr>
        <p:spPr>
          <a:xfrm>
            <a:off x="3246007" y="2650560"/>
            <a:ext cx="2594556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200" b="1" dirty="0" smtClean="0"/>
              <a:t>Porque no se puede Imprimir el Acta?</a:t>
            </a:r>
            <a:endParaRPr lang="es-PE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605762" y="262389"/>
            <a:ext cx="321471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PE" sz="1200" dirty="0" smtClean="0"/>
              <a:t> La UE. Destino no ha trasmitido su información</a:t>
            </a:r>
          </a:p>
          <a:p>
            <a:pPr>
              <a:buFont typeface="Arial" pitchFamily="34" charset="0"/>
              <a:buChar char="•"/>
            </a:pPr>
            <a:r>
              <a:rPr lang="es-PE" sz="1200" dirty="0" smtClean="0"/>
              <a:t> No ha migrado su información trasmitida</a:t>
            </a:r>
          </a:p>
          <a:p>
            <a:pPr>
              <a:buFont typeface="Arial" pitchFamily="34" charset="0"/>
              <a:buChar char="•"/>
            </a:pPr>
            <a:r>
              <a:rPr lang="es-PE" sz="1200" dirty="0" smtClean="0"/>
              <a:t> No ha informado sus transferencias financieras </a:t>
            </a:r>
            <a:endParaRPr lang="es-PE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22</a:t>
            </a:fld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2634062" y="4417948"/>
            <a:ext cx="3857652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La Información de la Clave Virtual se especifica en el Menú de Acceso</a:t>
            </a:r>
            <a:endParaRPr lang="es-PE" sz="1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634062" y="5047415"/>
            <a:ext cx="3866764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400" dirty="0" smtClean="0"/>
              <a:t>Ingresar el N° DNI y su Clave Virtual, luego Aceptar</a:t>
            </a:r>
            <a:endParaRPr lang="es-PE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2643175" y="5498068"/>
            <a:ext cx="3857652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Para salir dar </a:t>
            </a:r>
            <a:r>
              <a:rPr lang="es-PE" sz="1400" dirty="0" err="1" smtClean="0"/>
              <a:t>click</a:t>
            </a:r>
            <a:r>
              <a:rPr lang="es-PE" sz="1400" dirty="0" smtClean="0"/>
              <a:t> en la </a:t>
            </a:r>
            <a:r>
              <a:rPr lang="es-PE" sz="1400" b="1" dirty="0" smtClean="0"/>
              <a:t>X</a:t>
            </a:r>
            <a:r>
              <a:rPr lang="es-PE" sz="1400" dirty="0" smtClean="0"/>
              <a:t> de la parte superior derecha de la ventana</a:t>
            </a:r>
            <a:endParaRPr lang="es-PE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278168" y="565084"/>
            <a:ext cx="27814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2.6 Cerrar Acta de Conciliación</a:t>
            </a:r>
            <a:endParaRPr lang="es-PE" sz="1600" b="1" dirty="0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061668"/>
            <a:ext cx="66960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2903" y="3736055"/>
            <a:ext cx="2818193" cy="26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23</a:t>
            </a:fld>
            <a:endParaRPr lang="es-PE" dirty="0"/>
          </a:p>
        </p:txBody>
      </p:sp>
      <p:sp>
        <p:nvSpPr>
          <p:cNvPr id="8" name="7 CuadroTexto"/>
          <p:cNvSpPr txBox="1"/>
          <p:nvPr/>
        </p:nvSpPr>
        <p:spPr>
          <a:xfrm>
            <a:off x="247974" y="575534"/>
            <a:ext cx="5592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3.1 Cambio de Clave de Usuario y Generación de la Clave Virtual</a:t>
            </a:r>
            <a:endParaRPr lang="es-PE" sz="1600" b="1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856" y="1008024"/>
            <a:ext cx="8136904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24</a:t>
            </a:fld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285720" y="570644"/>
            <a:ext cx="3152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3.2 Generación de la Clave Virtual </a:t>
            </a:r>
            <a:endParaRPr lang="es-PE" sz="16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2500298" y="3905912"/>
            <a:ext cx="2357454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Ingresamos DNI del Contador de la UE</a:t>
            </a:r>
            <a:endParaRPr lang="es-PE" sz="1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500298" y="4477416"/>
            <a:ext cx="2357454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Al aceptar se remite un email</a:t>
            </a:r>
            <a:endParaRPr lang="es-PE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2500298" y="4834606"/>
            <a:ext cx="2357454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400" dirty="0" smtClean="0"/>
              <a:t>Revisamos nuestro correo y encontramos la Clave Virtual</a:t>
            </a:r>
            <a:endParaRPr lang="es-PE" sz="1400" dirty="0"/>
          </a:p>
        </p:txBody>
      </p:sp>
      <p:sp>
        <p:nvSpPr>
          <p:cNvPr id="10" name="9 Rectángulo"/>
          <p:cNvSpPr/>
          <p:nvPr/>
        </p:nvSpPr>
        <p:spPr>
          <a:xfrm>
            <a:off x="4644008" y="3140968"/>
            <a:ext cx="1499058" cy="2849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Rectángulo"/>
          <p:cNvSpPr/>
          <p:nvPr/>
        </p:nvSpPr>
        <p:spPr>
          <a:xfrm>
            <a:off x="6732240" y="5301208"/>
            <a:ext cx="1656184" cy="4320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5855" y="5340242"/>
            <a:ext cx="15716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6592" y="3493309"/>
            <a:ext cx="1538697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280920" cy="513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25</a:t>
            </a:fld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268874" y="551436"/>
            <a:ext cx="2948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3.3 Recepción de la Clave Virtual</a:t>
            </a:r>
            <a:endParaRPr lang="es-PE" sz="1600" b="1" dirty="0"/>
          </a:p>
        </p:txBody>
      </p:sp>
      <p:sp>
        <p:nvSpPr>
          <p:cNvPr id="7" name="6 Rectángulo"/>
          <p:cNvSpPr/>
          <p:nvPr/>
        </p:nvSpPr>
        <p:spPr>
          <a:xfrm>
            <a:off x="2250138" y="5878982"/>
            <a:ext cx="1214446" cy="2143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052735"/>
            <a:ext cx="8208912" cy="497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26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221674" y="574122"/>
            <a:ext cx="2871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3.4 Cambio de Clave de Usuario</a:t>
            </a:r>
            <a:endParaRPr lang="es-PE" sz="16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4365104"/>
            <a:ext cx="3286148" cy="7386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1400" dirty="0" smtClean="0"/>
              <a:t>Al cambiar la contraseña de usuario , el sistema se reinicia con la contraseña modificada</a:t>
            </a:r>
            <a:endParaRPr lang="es-PE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62368" y="6281342"/>
            <a:ext cx="9557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4.1 Inicio</a:t>
            </a:r>
            <a:endParaRPr lang="es-PE" sz="16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1187624" y="6281342"/>
            <a:ext cx="5366982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600" dirty="0" smtClean="0"/>
              <a:t>Retorna a la Ventana Principal del Inicio de las Transferencias</a:t>
            </a:r>
            <a:endParaRPr lang="es-PE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71579"/>
            <a:ext cx="7920880" cy="493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27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318958" y="540920"/>
            <a:ext cx="386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II. Transferencias Financieras Recibidas</a:t>
            </a:r>
            <a:endParaRPr lang="es-PE" b="1" dirty="0"/>
          </a:p>
        </p:txBody>
      </p:sp>
      <p:sp>
        <p:nvSpPr>
          <p:cNvPr id="6" name="5 Rectángulo"/>
          <p:cNvSpPr/>
          <p:nvPr/>
        </p:nvSpPr>
        <p:spPr>
          <a:xfrm>
            <a:off x="688435" y="3000372"/>
            <a:ext cx="7572428" cy="14287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1994"/>
            <a:ext cx="8208912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28</a:t>
            </a:fld>
            <a:endParaRPr lang="es-PE" dirty="0"/>
          </a:p>
        </p:txBody>
      </p:sp>
      <p:sp>
        <p:nvSpPr>
          <p:cNvPr id="3" name="2 CuadroTexto"/>
          <p:cNvSpPr txBox="1"/>
          <p:nvPr/>
        </p:nvSpPr>
        <p:spPr>
          <a:xfrm>
            <a:off x="547105" y="583222"/>
            <a:ext cx="4035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Migración de Transferencias Financieras - TFR</a:t>
            </a:r>
            <a:endParaRPr lang="es-PE" sz="1600" b="1" dirty="0"/>
          </a:p>
        </p:txBody>
      </p:sp>
      <p:sp>
        <p:nvSpPr>
          <p:cNvPr id="5" name="4 Rectángulo"/>
          <p:cNvSpPr/>
          <p:nvPr/>
        </p:nvSpPr>
        <p:spPr>
          <a:xfrm>
            <a:off x="7601466" y="3140968"/>
            <a:ext cx="642942" cy="1428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7473586" y="5157192"/>
            <a:ext cx="642942" cy="1428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1928794" y="4026763"/>
            <a:ext cx="2357454" cy="8309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Se realiza la Migración y/o Visualización de la UE que recibe</a:t>
            </a:r>
            <a:endParaRPr lang="es-PE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6215074" y="4058671"/>
            <a:ext cx="2357454" cy="5847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Y se comparan los importes de las </a:t>
            </a:r>
            <a:r>
              <a:rPr lang="es-PE" sz="1600" dirty="0" err="1" smtClean="0"/>
              <a:t>UE’s</a:t>
            </a:r>
            <a:endParaRPr lang="es-PE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29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68113" y="574473"/>
            <a:ext cx="2494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Registro del Contador - TFR</a:t>
            </a:r>
            <a:endParaRPr lang="es-PE" sz="1600" b="1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1994"/>
            <a:ext cx="8280920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3 Grupo"/>
          <p:cNvGrpSpPr/>
          <p:nvPr/>
        </p:nvGrpSpPr>
        <p:grpSpPr>
          <a:xfrm>
            <a:off x="2956760" y="2893880"/>
            <a:ext cx="3168352" cy="2088232"/>
            <a:chOff x="2956760" y="2893880"/>
            <a:chExt cx="3168352" cy="2088232"/>
          </a:xfrm>
        </p:grpSpPr>
        <p:grpSp>
          <p:nvGrpSpPr>
            <p:cNvPr id="3" name="70 Grupo"/>
            <p:cNvGrpSpPr/>
            <p:nvPr/>
          </p:nvGrpSpPr>
          <p:grpSpPr>
            <a:xfrm>
              <a:off x="2956760" y="2893880"/>
              <a:ext cx="3168352" cy="2088232"/>
              <a:chOff x="1546524" y="714356"/>
              <a:chExt cx="3168352" cy="2088232"/>
            </a:xfrm>
          </p:grpSpPr>
          <p:pic>
            <p:nvPicPr>
              <p:cNvPr id="74" name="73 Imagen" descr="imagesCA5COPND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546524" y="714356"/>
                <a:ext cx="3168352" cy="2088232"/>
              </a:xfrm>
              <a:prstGeom prst="rect">
                <a:avLst/>
              </a:prstGeom>
            </p:spPr>
          </p:pic>
          <p:sp>
            <p:nvSpPr>
              <p:cNvPr id="77" name="76 Rectángulo"/>
              <p:cNvSpPr/>
              <p:nvPr/>
            </p:nvSpPr>
            <p:spPr>
              <a:xfrm>
                <a:off x="1962992" y="2082508"/>
                <a:ext cx="216783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PE" sz="1400" b="1" dirty="0" smtClean="0"/>
                  <a:t>Módulo web de</a:t>
                </a:r>
              </a:p>
              <a:p>
                <a:pPr algn="ctr"/>
                <a:r>
                  <a:rPr lang="es-PE" sz="1400" b="1" dirty="0" smtClean="0"/>
                  <a:t> Transferencias Financieras</a:t>
                </a:r>
                <a:endParaRPr lang="es-PE" sz="1400" b="1" dirty="0"/>
              </a:p>
            </p:txBody>
          </p:sp>
        </p:grpSp>
        <p:pic>
          <p:nvPicPr>
            <p:cNvPr id="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1880" y="3356993"/>
              <a:ext cx="1979711" cy="922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" name="49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87 Grupo"/>
          <p:cNvGrpSpPr/>
          <p:nvPr/>
        </p:nvGrpSpPr>
        <p:grpSpPr>
          <a:xfrm>
            <a:off x="1993392" y="5143512"/>
            <a:ext cx="2078542" cy="1196752"/>
            <a:chOff x="1993392" y="5143512"/>
            <a:chExt cx="2078542" cy="1196752"/>
          </a:xfrm>
        </p:grpSpPr>
        <p:pic>
          <p:nvPicPr>
            <p:cNvPr id="8" name="7 Imagen" descr="imagesCAY1R4LC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87758" y="5143512"/>
              <a:ext cx="1521169" cy="936104"/>
            </a:xfrm>
            <a:prstGeom prst="rect">
              <a:avLst/>
            </a:prstGeom>
          </p:spPr>
        </p:pic>
        <p:sp>
          <p:nvSpPr>
            <p:cNvPr id="9" name="8 CuadroTexto"/>
            <p:cNvSpPr txBox="1"/>
            <p:nvPr/>
          </p:nvSpPr>
          <p:spPr>
            <a:xfrm>
              <a:off x="3135830" y="5909377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 smtClean="0"/>
                <a:t>1 </a:t>
              </a:r>
              <a:endParaRPr lang="es-PE" sz="1050" b="1" dirty="0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3567878" y="5792745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/>
                <a:t>2</a:t>
              </a:r>
              <a:r>
                <a:rPr lang="es-PE" sz="1050" b="1" dirty="0" smtClean="0"/>
                <a:t> </a:t>
              </a:r>
              <a:endParaRPr lang="es-PE" sz="1050" b="1" dirty="0"/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1993392" y="5643578"/>
              <a:ext cx="8640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PLIEGO </a:t>
              </a:r>
            </a:p>
            <a:p>
              <a:pPr algn="ctr"/>
              <a:r>
                <a:rPr lang="es-PE" sz="1050" b="1" dirty="0" smtClean="0"/>
                <a:t>2 </a:t>
              </a:r>
              <a:endParaRPr lang="es-PE" sz="1050" b="1" dirty="0"/>
            </a:p>
          </p:txBody>
        </p:sp>
      </p:grpSp>
      <p:cxnSp>
        <p:nvCxnSpPr>
          <p:cNvPr id="18" name="17 Conector recto de flecha"/>
          <p:cNvCxnSpPr/>
          <p:nvPr/>
        </p:nvCxnSpPr>
        <p:spPr>
          <a:xfrm rot="5400000" flipH="1" flipV="1">
            <a:off x="1889370" y="4111366"/>
            <a:ext cx="507476" cy="1588"/>
          </a:xfrm>
          <a:prstGeom prst="straightConnector1">
            <a:avLst/>
          </a:prstGeom>
          <a:ln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31 Grupo"/>
          <p:cNvGrpSpPr/>
          <p:nvPr/>
        </p:nvGrpSpPr>
        <p:grpSpPr>
          <a:xfrm>
            <a:off x="1561914" y="2835002"/>
            <a:ext cx="1224136" cy="879750"/>
            <a:chOff x="827584" y="3557362"/>
            <a:chExt cx="1224136" cy="879750"/>
          </a:xfrm>
        </p:grpSpPr>
        <p:pic>
          <p:nvPicPr>
            <p:cNvPr id="4" name="3 Imagen" descr="imagesCAQBWXR2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7584" y="3557362"/>
              <a:ext cx="1224136" cy="879750"/>
            </a:xfrm>
            <a:prstGeom prst="rect">
              <a:avLst/>
            </a:prstGeom>
          </p:spPr>
        </p:pic>
        <p:sp>
          <p:nvSpPr>
            <p:cNvPr id="27" name="26 CuadroTexto"/>
            <p:cNvSpPr txBox="1"/>
            <p:nvPr/>
          </p:nvSpPr>
          <p:spPr>
            <a:xfrm>
              <a:off x="1197146" y="3645024"/>
              <a:ext cx="4651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B.D.</a:t>
              </a:r>
            </a:p>
            <a:p>
              <a:pPr algn="ctr"/>
              <a:r>
                <a:rPr lang="es-PE" sz="400" b="1" dirty="0" smtClean="0">
                  <a:solidFill>
                    <a:srgbClr val="FF0000"/>
                  </a:solidFill>
                </a:rPr>
                <a:t> </a:t>
              </a:r>
            </a:p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MEF</a:t>
              </a:r>
              <a:endParaRPr lang="es-PE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30 Grupo"/>
          <p:cNvGrpSpPr/>
          <p:nvPr/>
        </p:nvGrpSpPr>
        <p:grpSpPr>
          <a:xfrm>
            <a:off x="357158" y="2786058"/>
            <a:ext cx="936104" cy="936104"/>
            <a:chOff x="1043608" y="1772816"/>
            <a:chExt cx="936104" cy="936104"/>
          </a:xfrm>
        </p:grpSpPr>
        <p:pic>
          <p:nvPicPr>
            <p:cNvPr id="28" name="27 Imagen" descr="bd_inter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3608" y="1772816"/>
              <a:ext cx="936104" cy="936104"/>
            </a:xfrm>
            <a:prstGeom prst="rect">
              <a:avLst/>
            </a:prstGeom>
          </p:spPr>
        </p:pic>
        <p:sp>
          <p:nvSpPr>
            <p:cNvPr id="29" name="28 CuadroTexto"/>
            <p:cNvSpPr txBox="1"/>
            <p:nvPr/>
          </p:nvSpPr>
          <p:spPr>
            <a:xfrm>
              <a:off x="1065924" y="1916832"/>
              <a:ext cx="56457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PE" sz="1200" b="1" dirty="0" smtClean="0">
                  <a:solidFill>
                    <a:srgbClr val="FF0000"/>
                  </a:solidFill>
                </a:rPr>
                <a:t>B.D.</a:t>
              </a:r>
            </a:p>
            <a:p>
              <a:pPr algn="ctr"/>
              <a:r>
                <a:rPr lang="es-PE" sz="1050" b="1" dirty="0" smtClean="0">
                  <a:solidFill>
                    <a:srgbClr val="FF0000"/>
                  </a:solidFill>
                </a:rPr>
                <a:t> SICON</a:t>
              </a:r>
            </a:p>
          </p:txBody>
        </p:sp>
      </p:grpSp>
      <p:cxnSp>
        <p:nvCxnSpPr>
          <p:cNvPr id="33" name="32 Conector recto de flecha"/>
          <p:cNvCxnSpPr>
            <a:endCxn id="35" idx="2"/>
          </p:cNvCxnSpPr>
          <p:nvPr/>
        </p:nvCxnSpPr>
        <p:spPr>
          <a:xfrm flipV="1">
            <a:off x="825210" y="2456572"/>
            <a:ext cx="28594" cy="329486"/>
          </a:xfrm>
          <a:prstGeom prst="straightConnector1">
            <a:avLst/>
          </a:prstGeom>
          <a:ln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7654" y="3857628"/>
            <a:ext cx="144016" cy="5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453987">
            <a:off x="2410809" y="4405499"/>
            <a:ext cx="126017" cy="37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48 Conector recto de flecha"/>
          <p:cNvCxnSpPr/>
          <p:nvPr/>
        </p:nvCxnSpPr>
        <p:spPr>
          <a:xfrm rot="10800000">
            <a:off x="4857752" y="1571612"/>
            <a:ext cx="1214446" cy="1588"/>
          </a:xfrm>
          <a:prstGeom prst="straightConnector1">
            <a:avLst/>
          </a:prstGeom>
          <a:ln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52 CuadroTexto"/>
          <p:cNvSpPr txBox="1"/>
          <p:nvPr/>
        </p:nvSpPr>
        <p:spPr>
          <a:xfrm>
            <a:off x="4643438" y="1000108"/>
            <a:ext cx="16561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b="1" dirty="0" smtClean="0"/>
              <a:t>Visualización de la Data Transmitida</a:t>
            </a:r>
          </a:p>
        </p:txBody>
      </p:sp>
      <p:grpSp>
        <p:nvGrpSpPr>
          <p:cNvPr id="10" name="106 Grupo"/>
          <p:cNvGrpSpPr/>
          <p:nvPr/>
        </p:nvGrpSpPr>
        <p:grpSpPr>
          <a:xfrm>
            <a:off x="421756" y="1285860"/>
            <a:ext cx="864096" cy="1170712"/>
            <a:chOff x="1115616" y="1700808"/>
            <a:chExt cx="864096" cy="1170712"/>
          </a:xfrm>
        </p:grpSpPr>
        <p:sp>
          <p:nvSpPr>
            <p:cNvPr id="35" name="34 CuadroTexto"/>
            <p:cNvSpPr txBox="1"/>
            <p:nvPr/>
          </p:nvSpPr>
          <p:spPr>
            <a:xfrm>
              <a:off x="1115616" y="2132856"/>
              <a:ext cx="8640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Proceso de</a:t>
              </a:r>
            </a:p>
            <a:p>
              <a:pPr algn="ctr"/>
              <a:r>
                <a:rPr lang="es-PE" sz="1050" b="1" dirty="0" smtClean="0"/>
                <a:t>Migración</a:t>
              </a:r>
            </a:p>
            <a:p>
              <a:pPr algn="ctr"/>
              <a:r>
                <a:rPr lang="es-PE" sz="1050" b="1" dirty="0" smtClean="0"/>
                <a:t>Pliego y/o UE</a:t>
              </a:r>
            </a:p>
          </p:txBody>
        </p:sp>
        <p:pic>
          <p:nvPicPr>
            <p:cNvPr id="54" name="Picture 41" descr="ejecutivo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 r="1944"/>
            <a:stretch>
              <a:fillRect/>
            </a:stretch>
          </p:blipFill>
          <p:spPr bwMode="auto">
            <a:xfrm flipH="1">
              <a:off x="1259632" y="1700808"/>
              <a:ext cx="533985" cy="432048"/>
            </a:xfrm>
            <a:prstGeom prst="rect">
              <a:avLst/>
            </a:prstGeom>
            <a:noFill/>
          </p:spPr>
        </p:pic>
      </p:grpSp>
      <p:sp>
        <p:nvSpPr>
          <p:cNvPr id="61" name="60 Rectángulo"/>
          <p:cNvSpPr/>
          <p:nvPr/>
        </p:nvSpPr>
        <p:spPr>
          <a:xfrm>
            <a:off x="251520" y="260648"/>
            <a:ext cx="8186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RECEPCION DE LAS ACTAS DE CONCILIACION DE LAS TRANSFERENCIAS FINANCIERAS</a:t>
            </a:r>
            <a:endParaRPr lang="es-P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61 Rectángulo"/>
          <p:cNvSpPr/>
          <p:nvPr/>
        </p:nvSpPr>
        <p:spPr>
          <a:xfrm>
            <a:off x="5076056" y="6264495"/>
            <a:ext cx="2099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dirty="0" smtClean="0"/>
              <a:t>Modificación del SISTRAN</a:t>
            </a:r>
            <a:endParaRPr lang="es-PE" sz="1400" b="1" dirty="0"/>
          </a:p>
        </p:txBody>
      </p:sp>
      <p:grpSp>
        <p:nvGrpSpPr>
          <p:cNvPr id="12" name="88 Grupo"/>
          <p:cNvGrpSpPr/>
          <p:nvPr/>
        </p:nvGrpSpPr>
        <p:grpSpPr>
          <a:xfrm>
            <a:off x="7635854" y="3634317"/>
            <a:ext cx="1008112" cy="847546"/>
            <a:chOff x="5796136" y="4581128"/>
            <a:chExt cx="1008112" cy="847546"/>
          </a:xfrm>
        </p:grpSpPr>
        <p:pic>
          <p:nvPicPr>
            <p:cNvPr id="63" name="Picture 41" descr="ejecutivo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 r="1944"/>
            <a:stretch>
              <a:fillRect/>
            </a:stretch>
          </p:blipFill>
          <p:spPr bwMode="auto">
            <a:xfrm>
              <a:off x="6046949" y="4581128"/>
              <a:ext cx="432048" cy="432048"/>
            </a:xfrm>
            <a:prstGeom prst="rect">
              <a:avLst/>
            </a:prstGeom>
            <a:noFill/>
          </p:spPr>
        </p:pic>
        <p:sp>
          <p:nvSpPr>
            <p:cNvPr id="64" name="63 CuadroTexto"/>
            <p:cNvSpPr txBox="1"/>
            <p:nvPr/>
          </p:nvSpPr>
          <p:spPr>
            <a:xfrm>
              <a:off x="5796136" y="5013176"/>
              <a:ext cx="100811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Analista-DGCP</a:t>
              </a:r>
            </a:p>
            <a:p>
              <a:pPr algn="ctr"/>
              <a:r>
                <a:rPr lang="es-PE" sz="1050" b="1" dirty="0" smtClean="0"/>
                <a:t>(</a:t>
              </a:r>
              <a:r>
                <a:rPr lang="es-PE" sz="1050" b="1" dirty="0" err="1" smtClean="0"/>
                <a:t>Sectorista</a:t>
              </a:r>
              <a:r>
                <a:rPr lang="es-PE" sz="1050" b="1" dirty="0" smtClean="0"/>
                <a:t>)</a:t>
              </a:r>
            </a:p>
          </p:txBody>
        </p:sp>
      </p:grpSp>
      <p:pic>
        <p:nvPicPr>
          <p:cNvPr id="65" name="64 Imagen" descr="imagesCAAY4A6Y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72264" y="5139522"/>
            <a:ext cx="504056" cy="504056"/>
          </a:xfrm>
          <a:prstGeom prst="rect">
            <a:avLst/>
          </a:prstGeom>
        </p:spPr>
      </p:pic>
      <p:sp>
        <p:nvSpPr>
          <p:cNvPr id="68" name="67 Rectángulo"/>
          <p:cNvSpPr/>
          <p:nvPr/>
        </p:nvSpPr>
        <p:spPr>
          <a:xfrm>
            <a:off x="1065317" y="6264495"/>
            <a:ext cx="22705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dirty="0" smtClean="0"/>
              <a:t>Trasmisión de Data (Cliente)</a:t>
            </a:r>
            <a:endParaRPr lang="es-PE" sz="1400" b="1" dirty="0"/>
          </a:p>
        </p:txBody>
      </p:sp>
      <p:pic>
        <p:nvPicPr>
          <p:cNvPr id="73" name="72 Imagen" descr="imagesCAXASRQN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86649" y="5705296"/>
            <a:ext cx="485681" cy="438348"/>
          </a:xfrm>
          <a:prstGeom prst="rect">
            <a:avLst/>
          </a:prstGeom>
        </p:spPr>
      </p:pic>
      <p:grpSp>
        <p:nvGrpSpPr>
          <p:cNvPr id="13" name="74 Grupo"/>
          <p:cNvGrpSpPr/>
          <p:nvPr/>
        </p:nvGrpSpPr>
        <p:grpSpPr>
          <a:xfrm>
            <a:off x="4268578" y="5357826"/>
            <a:ext cx="2232248" cy="576064"/>
            <a:chOff x="2555776" y="4581128"/>
            <a:chExt cx="2736304" cy="576064"/>
          </a:xfrm>
        </p:grpSpPr>
        <p:cxnSp>
          <p:nvCxnSpPr>
            <p:cNvPr id="69" name="68 Conector recto de flecha"/>
            <p:cNvCxnSpPr/>
            <p:nvPr/>
          </p:nvCxnSpPr>
          <p:spPr>
            <a:xfrm>
              <a:off x="2555776" y="4869160"/>
              <a:ext cx="2232248" cy="0"/>
            </a:xfrm>
            <a:prstGeom prst="straightConnector1">
              <a:avLst/>
            </a:prstGeom>
            <a:ln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75 Conector recto de flecha"/>
            <p:cNvCxnSpPr/>
            <p:nvPr/>
          </p:nvCxnSpPr>
          <p:spPr>
            <a:xfrm flipV="1">
              <a:off x="4788024" y="4581128"/>
              <a:ext cx="504056" cy="296416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 de flecha"/>
            <p:cNvCxnSpPr/>
            <p:nvPr/>
          </p:nvCxnSpPr>
          <p:spPr>
            <a:xfrm>
              <a:off x="4788024" y="4877544"/>
              <a:ext cx="504056" cy="279648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85 Grupo"/>
          <p:cNvGrpSpPr/>
          <p:nvPr/>
        </p:nvGrpSpPr>
        <p:grpSpPr>
          <a:xfrm>
            <a:off x="7487848" y="4786322"/>
            <a:ext cx="662892" cy="859536"/>
            <a:chOff x="7487848" y="4786322"/>
            <a:chExt cx="662892" cy="859536"/>
          </a:xfrm>
        </p:grpSpPr>
        <p:cxnSp>
          <p:nvCxnSpPr>
            <p:cNvPr id="81" name="80 Conector recto de flecha"/>
            <p:cNvCxnSpPr/>
            <p:nvPr/>
          </p:nvCxnSpPr>
          <p:spPr>
            <a:xfrm rot="5400000">
              <a:off x="7718692" y="5211530"/>
              <a:ext cx="857256" cy="6840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 de flecha"/>
            <p:cNvCxnSpPr/>
            <p:nvPr/>
          </p:nvCxnSpPr>
          <p:spPr>
            <a:xfrm flipV="1">
              <a:off x="7487848" y="5643578"/>
              <a:ext cx="656052" cy="2280"/>
            </a:xfrm>
            <a:prstGeom prst="straightConnector1">
              <a:avLst/>
            </a:prstGeom>
            <a:ln>
              <a:solidFill>
                <a:srgbClr val="C0000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8" name="77 CuadroTexto"/>
          <p:cNvSpPr txBox="1"/>
          <p:nvPr/>
        </p:nvSpPr>
        <p:spPr>
          <a:xfrm>
            <a:off x="6429388" y="2214554"/>
            <a:ext cx="11521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050" b="1" dirty="0" smtClean="0"/>
              <a:t>Reporte de Acta</a:t>
            </a:r>
          </a:p>
          <a:p>
            <a:pPr algn="ctr"/>
            <a:r>
              <a:rPr lang="es-PE" sz="1050" b="1" dirty="0" smtClean="0"/>
              <a:t>de Conciliación</a:t>
            </a:r>
          </a:p>
        </p:txBody>
      </p:sp>
      <p:pic>
        <p:nvPicPr>
          <p:cNvPr id="83" name="82 Imagen" descr="imagesCAIA3MY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57158" y="2426018"/>
            <a:ext cx="288319" cy="360040"/>
          </a:xfrm>
          <a:prstGeom prst="rect">
            <a:avLst/>
          </a:prstGeom>
        </p:spPr>
      </p:pic>
      <p:pic>
        <p:nvPicPr>
          <p:cNvPr id="85" name="84 Imagen" descr="canda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285720" y="2390572"/>
            <a:ext cx="395486" cy="395486"/>
          </a:xfrm>
          <a:prstGeom prst="rect">
            <a:avLst/>
          </a:prstGeom>
        </p:spPr>
      </p:pic>
      <p:sp>
        <p:nvSpPr>
          <p:cNvPr id="52" name="5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</a:t>
            </a:fld>
            <a:endParaRPr lang="es-PE"/>
          </a:p>
        </p:txBody>
      </p:sp>
      <p:sp>
        <p:nvSpPr>
          <p:cNvPr id="67" name="66 Rectángulo"/>
          <p:cNvSpPr/>
          <p:nvPr/>
        </p:nvSpPr>
        <p:spPr>
          <a:xfrm>
            <a:off x="525443" y="4786322"/>
            <a:ext cx="12629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u="sng" dirty="0" smtClean="0"/>
              <a:t>UE que Otorga</a:t>
            </a:r>
            <a:endParaRPr lang="es-PE" sz="1400" b="1" u="sng" dirty="0"/>
          </a:p>
        </p:txBody>
      </p:sp>
      <p:sp>
        <p:nvSpPr>
          <p:cNvPr id="70" name="69 Rectángulo"/>
          <p:cNvSpPr/>
          <p:nvPr/>
        </p:nvSpPr>
        <p:spPr>
          <a:xfrm>
            <a:off x="2508569" y="4786322"/>
            <a:ext cx="1246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400" b="1" u="sng" dirty="0" smtClean="0"/>
              <a:t>UE que Recibe</a:t>
            </a:r>
            <a:endParaRPr lang="es-PE" sz="1400" b="1" u="sng" dirty="0"/>
          </a:p>
        </p:txBody>
      </p:sp>
      <p:cxnSp>
        <p:nvCxnSpPr>
          <p:cNvPr id="72" name="71 Conector recto de flecha"/>
          <p:cNvCxnSpPr/>
          <p:nvPr/>
        </p:nvCxnSpPr>
        <p:spPr>
          <a:xfrm>
            <a:off x="2071670" y="621349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86 Conector recto de flecha"/>
          <p:cNvCxnSpPr/>
          <p:nvPr/>
        </p:nvCxnSpPr>
        <p:spPr>
          <a:xfrm rot="10800000">
            <a:off x="2071670" y="607220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96 Grupo"/>
          <p:cNvGrpSpPr/>
          <p:nvPr/>
        </p:nvGrpSpPr>
        <p:grpSpPr>
          <a:xfrm>
            <a:off x="-32" y="5089768"/>
            <a:ext cx="2071702" cy="1196752"/>
            <a:chOff x="-32" y="5089768"/>
            <a:chExt cx="2071702" cy="1196752"/>
          </a:xfrm>
        </p:grpSpPr>
        <p:pic>
          <p:nvPicPr>
            <p:cNvPr id="57" name="56 Imagen" descr="imagesCAY1R4LC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7494" y="5089768"/>
              <a:ext cx="1521169" cy="936104"/>
            </a:xfrm>
            <a:prstGeom prst="rect">
              <a:avLst/>
            </a:prstGeom>
          </p:spPr>
        </p:pic>
        <p:sp>
          <p:nvSpPr>
            <p:cNvPr id="58" name="57 CuadroTexto"/>
            <p:cNvSpPr txBox="1"/>
            <p:nvPr/>
          </p:nvSpPr>
          <p:spPr>
            <a:xfrm>
              <a:off x="1135566" y="5855633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 smtClean="0"/>
                <a:t>1 </a:t>
              </a:r>
              <a:endParaRPr lang="es-PE" sz="1050" b="1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1567614" y="5739001"/>
              <a:ext cx="5040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U.E.</a:t>
              </a:r>
            </a:p>
            <a:p>
              <a:pPr algn="ctr"/>
              <a:r>
                <a:rPr lang="es-PE" sz="1050" b="1" dirty="0"/>
                <a:t>2</a:t>
              </a:r>
              <a:r>
                <a:rPr lang="es-PE" sz="1050" b="1" dirty="0" smtClean="0"/>
                <a:t> </a:t>
              </a:r>
              <a:endParaRPr lang="es-PE" sz="1050" b="1" dirty="0"/>
            </a:p>
          </p:txBody>
        </p:sp>
        <p:sp>
          <p:nvSpPr>
            <p:cNvPr id="92" name="91 CuadroTexto"/>
            <p:cNvSpPr txBox="1"/>
            <p:nvPr/>
          </p:nvSpPr>
          <p:spPr>
            <a:xfrm>
              <a:off x="-32" y="5643578"/>
              <a:ext cx="8640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50" b="1" dirty="0" smtClean="0"/>
                <a:t>PLIEGO </a:t>
              </a:r>
            </a:p>
            <a:p>
              <a:pPr algn="ctr"/>
              <a:r>
                <a:rPr lang="es-PE" sz="1050" b="1" dirty="0" smtClean="0"/>
                <a:t>1</a:t>
              </a:r>
              <a:endParaRPr lang="es-PE" sz="1050" b="1" dirty="0"/>
            </a:p>
          </p:txBody>
        </p:sp>
      </p:grpSp>
      <p:cxnSp>
        <p:nvCxnSpPr>
          <p:cNvPr id="94" name="93 Conector recto"/>
          <p:cNvCxnSpPr>
            <a:stCxn id="67" idx="3"/>
          </p:cNvCxnSpPr>
          <p:nvPr/>
        </p:nvCxnSpPr>
        <p:spPr>
          <a:xfrm flipV="1">
            <a:off x="1788417" y="4357694"/>
            <a:ext cx="354691" cy="5825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95 Conector recto"/>
          <p:cNvCxnSpPr>
            <a:stCxn id="70" idx="1"/>
          </p:cNvCxnSpPr>
          <p:nvPr/>
        </p:nvCxnSpPr>
        <p:spPr>
          <a:xfrm rot="10800000">
            <a:off x="2143109" y="4357695"/>
            <a:ext cx="365461" cy="5825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4120000">
            <a:off x="1752993" y="4415569"/>
            <a:ext cx="126017" cy="37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90 Grupo"/>
          <p:cNvGrpSpPr/>
          <p:nvPr/>
        </p:nvGrpSpPr>
        <p:grpSpPr>
          <a:xfrm>
            <a:off x="1546524" y="714356"/>
            <a:ext cx="3168352" cy="2088232"/>
            <a:chOff x="1546524" y="714356"/>
            <a:chExt cx="3168352" cy="2088232"/>
          </a:xfrm>
        </p:grpSpPr>
        <p:grpSp>
          <p:nvGrpSpPr>
            <p:cNvPr id="19" name="109 Grupo"/>
            <p:cNvGrpSpPr/>
            <p:nvPr/>
          </p:nvGrpSpPr>
          <p:grpSpPr>
            <a:xfrm>
              <a:off x="1546524" y="714356"/>
              <a:ext cx="3168352" cy="2088232"/>
              <a:chOff x="1546524" y="714356"/>
              <a:chExt cx="3168352" cy="2088232"/>
            </a:xfrm>
          </p:grpSpPr>
          <p:pic>
            <p:nvPicPr>
              <p:cNvPr id="46" name="45 Imagen" descr="imagesCA5COPND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546524" y="714356"/>
                <a:ext cx="3168352" cy="2088232"/>
              </a:xfrm>
              <a:prstGeom prst="rect">
                <a:avLst/>
              </a:prstGeom>
            </p:spPr>
          </p:pic>
          <p:sp>
            <p:nvSpPr>
              <p:cNvPr id="60" name="59 Rectángulo"/>
              <p:cNvSpPr/>
              <p:nvPr/>
            </p:nvSpPr>
            <p:spPr>
              <a:xfrm>
                <a:off x="1787497" y="2082508"/>
                <a:ext cx="251883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PE" sz="1400" b="1" dirty="0" smtClean="0"/>
                  <a:t>Módulo web de Conciliación de</a:t>
                </a:r>
              </a:p>
              <a:p>
                <a:pPr algn="ctr"/>
                <a:r>
                  <a:rPr lang="es-PE" sz="1400" b="1" dirty="0" smtClean="0"/>
                  <a:t> Transferencias Financieras</a:t>
                </a:r>
                <a:endParaRPr lang="es-PE" sz="1400" b="1" dirty="0"/>
              </a:p>
            </p:txBody>
          </p:sp>
        </p:grpSp>
        <p:pic>
          <p:nvPicPr>
            <p:cNvPr id="101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79712" y="1000108"/>
              <a:ext cx="2143140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5340000">
            <a:off x="1459040" y="3037459"/>
            <a:ext cx="144016" cy="50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14" cstate="print"/>
          <a:srcRect r="389" b="8276"/>
          <a:stretch>
            <a:fillRect/>
          </a:stretch>
        </p:blipFill>
        <p:spPr bwMode="auto">
          <a:xfrm>
            <a:off x="6215074" y="1000109"/>
            <a:ext cx="1527712" cy="1143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2" grpId="0"/>
      <p:bldP spid="68" grpId="0"/>
      <p:bldP spid="78" grpId="0"/>
      <p:bldP spid="67" grpId="0"/>
      <p:bldP spid="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8280920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30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69065" y="583815"/>
            <a:ext cx="2911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Importes transferidos entre U.E.</a:t>
            </a:r>
            <a:endParaRPr lang="es-PE" sz="1600" b="1" dirty="0"/>
          </a:p>
        </p:txBody>
      </p:sp>
      <p:sp>
        <p:nvSpPr>
          <p:cNvPr id="5" name="4 Rectángulo"/>
          <p:cNvSpPr/>
          <p:nvPr/>
        </p:nvSpPr>
        <p:spPr>
          <a:xfrm>
            <a:off x="6665932" y="3274351"/>
            <a:ext cx="714380" cy="1546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6606410" y="5106450"/>
            <a:ext cx="642942" cy="122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4519372" y="3941606"/>
            <a:ext cx="1857388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dirty="0" smtClean="0"/>
              <a:t>Importes iguales entre U.E.</a:t>
            </a:r>
            <a:endParaRPr lang="es-PE" dirty="0"/>
          </a:p>
        </p:txBody>
      </p:sp>
      <p:cxnSp>
        <p:nvCxnSpPr>
          <p:cNvPr id="12" name="11 Conector angular"/>
          <p:cNvCxnSpPr/>
          <p:nvPr/>
        </p:nvCxnSpPr>
        <p:spPr>
          <a:xfrm rot="16200000" flipH="1">
            <a:off x="6448198" y="4513110"/>
            <a:ext cx="642942" cy="357190"/>
          </a:xfrm>
          <a:prstGeom prst="bentConnector3">
            <a:avLst>
              <a:gd name="adj1" fmla="val 1178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angular"/>
          <p:cNvCxnSpPr/>
          <p:nvPr/>
        </p:nvCxnSpPr>
        <p:spPr>
          <a:xfrm rot="5400000" flipH="1" flipV="1">
            <a:off x="6555355" y="3691573"/>
            <a:ext cx="428628" cy="357190"/>
          </a:xfrm>
          <a:prstGeom prst="bentConnector3">
            <a:avLst>
              <a:gd name="adj1" fmla="val -412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 r="414"/>
          <a:stretch>
            <a:fillRect/>
          </a:stretch>
        </p:blipFill>
        <p:spPr bwMode="auto">
          <a:xfrm>
            <a:off x="611560" y="991361"/>
            <a:ext cx="8135567" cy="516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31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75804" y="577829"/>
            <a:ext cx="2395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Generación de Actas - TFR</a:t>
            </a:r>
            <a:endParaRPr lang="es-PE" sz="16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4882012" y="2696347"/>
            <a:ext cx="2214577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dirty="0" smtClean="0"/>
              <a:t>Cerrar el Acta de Transferencia</a:t>
            </a:r>
            <a:endParaRPr lang="es-PE" sz="1200" dirty="0"/>
          </a:p>
        </p:txBody>
      </p:sp>
      <p:sp>
        <p:nvSpPr>
          <p:cNvPr id="6" name="5 Rectángulo"/>
          <p:cNvSpPr/>
          <p:nvPr/>
        </p:nvSpPr>
        <p:spPr>
          <a:xfrm>
            <a:off x="2373746" y="1258126"/>
            <a:ext cx="1550181" cy="2266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CuadroTexto"/>
          <p:cNvSpPr txBox="1"/>
          <p:nvPr/>
        </p:nvSpPr>
        <p:spPr>
          <a:xfrm>
            <a:off x="874500" y="2614276"/>
            <a:ext cx="3214710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dirty="0" smtClean="0"/>
              <a:t>Impresión del Acta de Conciliación, donde el Estado de cada U.E. debe estar CERRADO</a:t>
            </a:r>
            <a:endParaRPr lang="es-PE" sz="1200" dirty="0"/>
          </a:p>
        </p:txBody>
      </p:sp>
      <p:sp>
        <p:nvSpPr>
          <p:cNvPr id="8" name="7 Rectángulo"/>
          <p:cNvSpPr/>
          <p:nvPr/>
        </p:nvSpPr>
        <p:spPr>
          <a:xfrm>
            <a:off x="1504498" y="1258127"/>
            <a:ext cx="867153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11" name="10 Conector angular"/>
          <p:cNvCxnSpPr/>
          <p:nvPr/>
        </p:nvCxnSpPr>
        <p:spPr>
          <a:xfrm>
            <a:off x="3071802" y="3143248"/>
            <a:ext cx="3643338" cy="285752"/>
          </a:xfrm>
          <a:prstGeom prst="bentConnector3">
            <a:avLst>
              <a:gd name="adj1" fmla="val -196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angular"/>
          <p:cNvCxnSpPr/>
          <p:nvPr/>
        </p:nvCxnSpPr>
        <p:spPr>
          <a:xfrm>
            <a:off x="1979712" y="3356992"/>
            <a:ext cx="4714338" cy="2283736"/>
          </a:xfrm>
          <a:prstGeom prst="bentConnector3">
            <a:avLst>
              <a:gd name="adj1" fmla="val -69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Rectángulo"/>
          <p:cNvSpPr/>
          <p:nvPr/>
        </p:nvSpPr>
        <p:spPr>
          <a:xfrm>
            <a:off x="7452320" y="3286124"/>
            <a:ext cx="1048770" cy="2148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6 Rectángulo"/>
          <p:cNvSpPr/>
          <p:nvPr/>
        </p:nvSpPr>
        <p:spPr>
          <a:xfrm>
            <a:off x="7452320" y="5546708"/>
            <a:ext cx="1048770" cy="1865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26582"/>
            <a:ext cx="835292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32</a:t>
            </a:fld>
            <a:endParaRPr lang="es-PE" dirty="0"/>
          </a:p>
        </p:txBody>
      </p:sp>
      <p:sp>
        <p:nvSpPr>
          <p:cNvPr id="4" name="3 CuadroTexto"/>
          <p:cNvSpPr txBox="1"/>
          <p:nvPr/>
        </p:nvSpPr>
        <p:spPr>
          <a:xfrm>
            <a:off x="547227" y="572819"/>
            <a:ext cx="792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Impresión del Acta de Conciliación de Transferencias Financieras entre Unidades Ejecutoras</a:t>
            </a:r>
            <a:endParaRPr lang="es-PE" sz="1600" b="1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737196" y="5658431"/>
            <a:ext cx="7795243" cy="43204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EL ACTA SOLO SE VISUALIZARÁ E IMPRIMIRÁ</a:t>
            </a:r>
            <a:r>
              <a:rPr kumimoji="0" lang="es-PE" sz="11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CUANDO AMBAS UNIDADES EJECUTORAS (ORIGEN Y DESTINO) HAYAN CERRADO EL ACTA DE CONCILIACIÓN, CASO CONTARIO NO SE PODRÁ VISUALIZAR.</a:t>
            </a:r>
            <a:endParaRPr kumimoji="0" lang="es-PE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109964" y="4859868"/>
            <a:ext cx="1398140" cy="369332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dirty="0" smtClean="0"/>
              <a:t>Firma Virtual</a:t>
            </a:r>
            <a:endParaRPr lang="es-PE" dirty="0"/>
          </a:p>
        </p:txBody>
      </p:sp>
      <p:sp>
        <p:nvSpPr>
          <p:cNvPr id="17" name="16 Rectángulo"/>
          <p:cNvSpPr/>
          <p:nvPr/>
        </p:nvSpPr>
        <p:spPr>
          <a:xfrm>
            <a:off x="6003438" y="4068634"/>
            <a:ext cx="1428760" cy="50006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17 Rectángulo"/>
          <p:cNvSpPr/>
          <p:nvPr/>
        </p:nvSpPr>
        <p:spPr>
          <a:xfrm>
            <a:off x="2284330" y="4068634"/>
            <a:ext cx="1428760" cy="50006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33</a:t>
            </a:fld>
            <a:endParaRPr lang="es-PE" dirty="0"/>
          </a:p>
        </p:txBody>
      </p:sp>
      <p:sp>
        <p:nvSpPr>
          <p:cNvPr id="3" name="2 CuadroTexto"/>
          <p:cNvSpPr txBox="1"/>
          <p:nvPr/>
        </p:nvSpPr>
        <p:spPr>
          <a:xfrm>
            <a:off x="561859" y="580459"/>
            <a:ext cx="11888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Otros Casos</a:t>
            </a:r>
            <a:endParaRPr lang="es-PE" sz="16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89596" cy="51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67307"/>
          <a:stretch>
            <a:fillRect/>
          </a:stretch>
        </p:blipFill>
        <p:spPr bwMode="auto">
          <a:xfrm>
            <a:off x="1280898" y="3447843"/>
            <a:ext cx="7455772" cy="147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Rectángulo"/>
          <p:cNvSpPr/>
          <p:nvPr/>
        </p:nvSpPr>
        <p:spPr>
          <a:xfrm>
            <a:off x="3203848" y="2358769"/>
            <a:ext cx="594306" cy="1341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1432148" y="5324491"/>
          <a:ext cx="3059604" cy="390525"/>
        </p:xfrm>
        <a:graphic>
          <a:graphicData uri="http://schemas.openxmlformats.org/drawingml/2006/table">
            <a:tbl>
              <a:tblPr/>
              <a:tblGrid>
                <a:gridCol w="255425"/>
                <a:gridCol w="604230"/>
                <a:gridCol w="2199949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5616852" y="5324491"/>
          <a:ext cx="3059604" cy="390525"/>
        </p:xfrm>
        <a:graphic>
          <a:graphicData uri="http://schemas.openxmlformats.org/drawingml/2006/table">
            <a:tbl>
              <a:tblPr/>
              <a:tblGrid>
                <a:gridCol w="255425"/>
                <a:gridCol w="604230"/>
                <a:gridCol w="2199949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2.4.1.3.1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2.4.2.3.1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2506284" y="4990003"/>
            <a:ext cx="761875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200" b="1" dirty="0" smtClean="0"/>
              <a:t>INGRESO</a:t>
            </a:r>
            <a:endParaRPr lang="es-PE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6721126" y="4990003"/>
            <a:ext cx="623119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PE" sz="1200" b="1" dirty="0" smtClean="0"/>
              <a:t>GASTO</a:t>
            </a:r>
            <a:endParaRPr lang="es-PE" sz="1200" b="1" dirty="0"/>
          </a:p>
        </p:txBody>
      </p:sp>
      <p:sp>
        <p:nvSpPr>
          <p:cNvPr id="14" name="13 Rectángulo"/>
          <p:cNvSpPr/>
          <p:nvPr/>
        </p:nvSpPr>
        <p:spPr>
          <a:xfrm>
            <a:off x="5461779" y="4077072"/>
            <a:ext cx="777038" cy="7866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34</a:t>
            </a:fld>
            <a:endParaRPr lang="es-PE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r="23097" b="6299"/>
          <a:stretch>
            <a:fillRect/>
          </a:stretch>
        </p:blipFill>
        <p:spPr bwMode="auto">
          <a:xfrm>
            <a:off x="539552" y="1052736"/>
            <a:ext cx="839016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Rectángulo"/>
          <p:cNvSpPr/>
          <p:nvPr/>
        </p:nvSpPr>
        <p:spPr>
          <a:xfrm>
            <a:off x="638263" y="3839355"/>
            <a:ext cx="7195363" cy="1657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299346" y="537927"/>
            <a:ext cx="386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III Transferencias Financieras Recibidas</a:t>
            </a:r>
            <a:endParaRPr lang="es-PE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35</a:t>
            </a:fld>
            <a:endParaRPr lang="es-PE" dirty="0"/>
          </a:p>
        </p:txBody>
      </p:sp>
      <p:graphicFrame>
        <p:nvGraphicFramePr>
          <p:cNvPr id="6" name="5 Diagrama"/>
          <p:cNvGraphicFramePr/>
          <p:nvPr/>
        </p:nvGraphicFramePr>
        <p:xfrm>
          <a:off x="2285984" y="2500306"/>
          <a:ext cx="4857784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CuadroTexto"/>
          <p:cNvSpPr txBox="1"/>
          <p:nvPr/>
        </p:nvSpPr>
        <p:spPr>
          <a:xfrm>
            <a:off x="1500166" y="1071546"/>
            <a:ext cx="6215106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400" dirty="0" smtClean="0"/>
              <a:t>Recomendaciones cuando no se pueda imprimir el Acta de Conciliación</a:t>
            </a:r>
            <a:endParaRPr lang="es-PE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36</a:t>
            </a:fld>
            <a:endParaRPr lang="es-PE" dirty="0"/>
          </a:p>
        </p:txBody>
      </p:sp>
      <p:sp>
        <p:nvSpPr>
          <p:cNvPr id="20" name="19 Rectángulo"/>
          <p:cNvSpPr/>
          <p:nvPr/>
        </p:nvSpPr>
        <p:spPr>
          <a:xfrm>
            <a:off x="7599602" y="214290"/>
            <a:ext cx="1258678" cy="24622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s-ES" sz="100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CASTROVIRREYNA</a:t>
            </a:r>
          </a:p>
        </p:txBody>
      </p:sp>
      <p:pic>
        <p:nvPicPr>
          <p:cNvPr id="21" name="Picture 4" descr="D:\MARLENE\CONECTAMEF\CAPACITACIONES DEL CONECTAMEF\FEBRERO 2012\visita castrovirreyna\FOTOS CASTROVIRREYNA\IMG_0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" y="142852"/>
            <a:ext cx="9144032" cy="4540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977896" y="1333492"/>
          <a:ext cx="3022600" cy="952500"/>
        </p:xfrm>
        <a:graphic>
          <a:graphicData uri="http://schemas.openxmlformats.org/drawingml/2006/table">
            <a:tbl>
              <a:tblPr/>
              <a:tblGrid>
                <a:gridCol w="218616"/>
                <a:gridCol w="2803984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Recursos Ordinarios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Recursos Directamente Recaudados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Recursos por Operaciones Oficiales de Crédito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Recursos Determinados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5 Cerrar llave"/>
          <p:cNvSpPr/>
          <p:nvPr/>
        </p:nvSpPr>
        <p:spPr>
          <a:xfrm>
            <a:off x="4559428" y="1357298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5000628" y="1714488"/>
          <a:ext cx="3022600" cy="190500"/>
        </p:xfrm>
        <a:graphic>
          <a:graphicData uri="http://schemas.openxmlformats.org/drawingml/2006/table">
            <a:tbl>
              <a:tblPr/>
              <a:tblGrid>
                <a:gridCol w="218616"/>
                <a:gridCol w="2803984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3214678" y="487900"/>
            <a:ext cx="2713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u="sng" dirty="0" smtClean="0"/>
              <a:t>Fuentes de Financiamiento</a:t>
            </a:r>
            <a:endParaRPr lang="es-PE" u="sng" dirty="0"/>
          </a:p>
        </p:txBody>
      </p:sp>
      <p:sp>
        <p:nvSpPr>
          <p:cNvPr id="9" name="8 CuadroTexto"/>
          <p:cNvSpPr txBox="1"/>
          <p:nvPr/>
        </p:nvSpPr>
        <p:spPr>
          <a:xfrm>
            <a:off x="1857356" y="875868"/>
            <a:ext cx="1525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Otorgadas - TFO</a:t>
            </a:r>
            <a:endParaRPr lang="es-PE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5546720" y="875868"/>
            <a:ext cx="1429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Recibidas - TFR</a:t>
            </a:r>
            <a:endParaRPr lang="es-PE" sz="1600" dirty="0"/>
          </a:p>
        </p:txBody>
      </p:sp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954086" y="3286125"/>
          <a:ext cx="3403600" cy="3071831"/>
        </p:xfrm>
        <a:graphic>
          <a:graphicData uri="http://schemas.openxmlformats.org/drawingml/2006/table">
            <a:tbl>
              <a:tblPr/>
              <a:tblGrid>
                <a:gridCol w="257415"/>
                <a:gridCol w="686440"/>
                <a:gridCol w="2459745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5041928" y="3286125"/>
          <a:ext cx="3530600" cy="3071831"/>
        </p:xfrm>
        <a:graphic>
          <a:graphicData uri="http://schemas.openxmlformats.org/drawingml/2006/table">
            <a:tbl>
              <a:tblPr/>
              <a:tblGrid>
                <a:gridCol w="295010"/>
                <a:gridCol w="694700"/>
                <a:gridCol w="2540890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16 CuadroTexto"/>
          <p:cNvSpPr txBox="1"/>
          <p:nvPr/>
        </p:nvSpPr>
        <p:spPr>
          <a:xfrm>
            <a:off x="1214414" y="2928934"/>
            <a:ext cx="2155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Gasto</a:t>
            </a:r>
            <a:endParaRPr lang="es-PE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345303" y="2928934"/>
            <a:ext cx="2290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Ingreso</a:t>
            </a:r>
            <a:endParaRPr lang="es-PE" sz="1600" dirty="0"/>
          </a:p>
        </p:txBody>
      </p:sp>
      <p:sp>
        <p:nvSpPr>
          <p:cNvPr id="19" name="18 Cerrar llave"/>
          <p:cNvSpPr/>
          <p:nvPr/>
        </p:nvSpPr>
        <p:spPr>
          <a:xfrm>
            <a:off x="4559428" y="4714884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0" name="19 CuadroTexto"/>
          <p:cNvSpPr txBox="1"/>
          <p:nvPr/>
        </p:nvSpPr>
        <p:spPr>
          <a:xfrm>
            <a:off x="1214414" y="2357430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TF</a:t>
            </a:r>
            <a:endParaRPr lang="es-PE" sz="16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5357818" y="2304628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YF</a:t>
            </a:r>
            <a:endParaRPr lang="es-PE" sz="16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1214414" y="2571744"/>
            <a:ext cx="1512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Recurso</a:t>
            </a:r>
            <a:endParaRPr lang="es-PE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5357818" y="2571744"/>
            <a:ext cx="1512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Recurso</a:t>
            </a:r>
            <a:endParaRPr lang="es-PE" sz="1600" dirty="0"/>
          </a:p>
        </p:txBody>
      </p:sp>
      <p:sp>
        <p:nvSpPr>
          <p:cNvPr id="24" name="23 Cerrar llave"/>
          <p:cNvSpPr/>
          <p:nvPr/>
        </p:nvSpPr>
        <p:spPr>
          <a:xfrm>
            <a:off x="4572000" y="2443162"/>
            <a:ext cx="71438" cy="4857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5" name="24 Rectángulo"/>
          <p:cNvSpPr/>
          <p:nvPr/>
        </p:nvSpPr>
        <p:spPr>
          <a:xfrm>
            <a:off x="179512" y="190374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4</a:t>
            </a:fld>
            <a:endParaRPr lang="es-PE" dirty="0"/>
          </a:p>
        </p:txBody>
      </p:sp>
      <p:sp>
        <p:nvSpPr>
          <p:cNvPr id="27" name="26 CuadroTexto"/>
          <p:cNvSpPr txBox="1"/>
          <p:nvPr/>
        </p:nvSpPr>
        <p:spPr>
          <a:xfrm>
            <a:off x="214282" y="202148"/>
            <a:ext cx="273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Esquema de Equivalencias </a:t>
            </a:r>
            <a:endParaRPr lang="es-PE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7" grpId="0"/>
      <p:bldP spid="18" grpId="0"/>
      <p:bldP spid="19" grpId="0" animBg="1"/>
      <p:bldP spid="20" grpId="0"/>
      <p:bldP spid="21" grpId="0"/>
      <p:bldP spid="22" grpId="0"/>
      <p:bldP spid="2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785767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5</a:t>
            </a:fld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368093" y="546978"/>
            <a:ext cx="3942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I. Transferencias Financieras Otorgadas</a:t>
            </a:r>
            <a:endParaRPr lang="es-PE" b="1" dirty="0"/>
          </a:p>
        </p:txBody>
      </p:sp>
      <p:sp>
        <p:nvSpPr>
          <p:cNvPr id="7" name="6 Rectángulo"/>
          <p:cNvSpPr/>
          <p:nvPr/>
        </p:nvSpPr>
        <p:spPr>
          <a:xfrm>
            <a:off x="707318" y="3501008"/>
            <a:ext cx="7681106" cy="12858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331640" y="4221088"/>
            <a:ext cx="66602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La U.E: ingresara  su respectivo nombre de USUARIO y CLAVE de acce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o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proporcionado por su Analista (</a:t>
            </a:r>
            <a:r>
              <a:rPr lang="es-ES" sz="1100" b="1" dirty="0" err="1" smtClean="0">
                <a:latin typeface="Arial" pitchFamily="34" charset="0"/>
                <a:ea typeface="Calibri" pitchFamily="34" charset="0"/>
                <a:cs typeface="Calibri" pitchFamily="34" charset="0"/>
              </a:rPr>
              <a:t>Sectorista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) .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23887" y="500424"/>
            <a:ext cx="5920321" cy="4075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INICIO DE SESIÓN DE LA U.E. </a:t>
            </a:r>
            <a:r>
              <a:rPr lang="es-ES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QUE OTORGA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7</a:t>
            </a:fld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395536" y="539948"/>
            <a:ext cx="6940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I. Pantalla Principal de Transferencias Financieras </a:t>
            </a:r>
            <a:r>
              <a:rPr lang="es-PE" b="1" dirty="0" smtClean="0">
                <a:solidFill>
                  <a:srgbClr val="FF0000"/>
                </a:solidFill>
              </a:rPr>
              <a:t>Otorgadas</a:t>
            </a:r>
            <a:r>
              <a:rPr lang="es-PE" b="1" dirty="0" smtClean="0"/>
              <a:t> / Recibidas</a:t>
            </a:r>
            <a:endParaRPr lang="es-PE" b="1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754" y="1028026"/>
            <a:ext cx="8214718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Conector recto de flecha"/>
          <p:cNvCxnSpPr/>
          <p:nvPr/>
        </p:nvCxnSpPr>
        <p:spPr>
          <a:xfrm flipV="1">
            <a:off x="1187624" y="2348880"/>
            <a:ext cx="216024" cy="14401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7"/>
            <a:ext cx="8280310" cy="518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8</a:t>
            </a:fld>
            <a:endParaRPr lang="es-PE" dirty="0"/>
          </a:p>
        </p:txBody>
      </p:sp>
      <p:sp>
        <p:nvSpPr>
          <p:cNvPr id="5" name="4 CuadroTexto"/>
          <p:cNvSpPr txBox="1"/>
          <p:nvPr/>
        </p:nvSpPr>
        <p:spPr>
          <a:xfrm>
            <a:off x="568370" y="531574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Menú Principal</a:t>
            </a:r>
            <a:endParaRPr lang="es-PE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69424" y="2283845"/>
            <a:ext cx="220870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b="1" dirty="0" smtClean="0"/>
              <a:t>1</a:t>
            </a:r>
            <a:endParaRPr lang="es-PE" sz="12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81732" y="2677021"/>
            <a:ext cx="220870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b="1" dirty="0" smtClean="0"/>
              <a:t>2</a:t>
            </a:r>
            <a:endParaRPr lang="es-PE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71099" y="3018218"/>
            <a:ext cx="220870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b="1" dirty="0" smtClean="0"/>
              <a:t>3</a:t>
            </a:r>
            <a:endParaRPr lang="es-PE" sz="12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71847" y="3352059"/>
            <a:ext cx="220870" cy="2769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PE" sz="1200" b="1" dirty="0" smtClean="0"/>
              <a:t>4</a:t>
            </a:r>
            <a:endParaRPr lang="es-PE" sz="1200" b="1" dirty="0"/>
          </a:p>
        </p:txBody>
      </p:sp>
      <p:graphicFrame>
        <p:nvGraphicFramePr>
          <p:cNvPr id="15" name="14 Diagrama"/>
          <p:cNvGraphicFramePr/>
          <p:nvPr/>
        </p:nvGraphicFramePr>
        <p:xfrm>
          <a:off x="2915816" y="3140968"/>
          <a:ext cx="3786214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Graphic spid="1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C4D474-95AD-4CE4-8E76-1BD9C082BF58}" type="slidenum">
              <a:rPr lang="es-PE" smtClean="0"/>
              <a:pPr/>
              <a:t>9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268313" y="578732"/>
            <a:ext cx="5620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b="1" dirty="0" smtClean="0"/>
              <a:t>1.1 Migración y/o Visualización de las Transferencias Financieras</a:t>
            </a:r>
            <a:endParaRPr lang="es-PE" sz="1600" b="1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9"/>
            <a:ext cx="820830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22855</TotalTime>
  <Words>1152</Words>
  <Application>Microsoft Office PowerPoint</Application>
  <PresentationFormat>Presentación en pantalla (4:3)</PresentationFormat>
  <Paragraphs>294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36</vt:i4>
      </vt:variant>
    </vt:vector>
  </HeadingPairs>
  <TitlesOfParts>
    <vt:vector size="38" baseType="lpstr">
      <vt:lpstr>presupuesto</vt:lpstr>
      <vt:lpstr>Tema de Office</vt:lpstr>
      <vt:lpstr>MODULO DE  CONCILIACIÓN  DE TRANSFERENCIAS FINANCIERAS  SISTRAN</vt:lpstr>
      <vt:lpstr>PRESENTACION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1004</cp:revision>
  <dcterms:created xsi:type="dcterms:W3CDTF">2014-01-16T21:41:18Z</dcterms:created>
  <dcterms:modified xsi:type="dcterms:W3CDTF">2015-07-09T16:18:43Z</dcterms:modified>
</cp:coreProperties>
</file>