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98" r:id="rId2"/>
  </p:sldMasterIdLst>
  <p:notesMasterIdLst>
    <p:notesMasterId r:id="rId59"/>
  </p:notesMasterIdLst>
  <p:handoutMasterIdLst>
    <p:handoutMasterId r:id="rId60"/>
  </p:handoutMasterIdLst>
  <p:sldIdLst>
    <p:sldId id="256" r:id="rId3"/>
    <p:sldId id="264" r:id="rId4"/>
    <p:sldId id="317" r:id="rId5"/>
    <p:sldId id="434" r:id="rId6"/>
    <p:sldId id="435" r:id="rId7"/>
    <p:sldId id="437" r:id="rId8"/>
    <p:sldId id="318" r:id="rId9"/>
    <p:sldId id="355" r:id="rId10"/>
    <p:sldId id="319" r:id="rId11"/>
    <p:sldId id="426" r:id="rId12"/>
    <p:sldId id="356" r:id="rId13"/>
    <p:sldId id="358" r:id="rId14"/>
    <p:sldId id="357" r:id="rId15"/>
    <p:sldId id="359" r:id="rId16"/>
    <p:sldId id="360" r:id="rId17"/>
    <p:sldId id="353" r:id="rId18"/>
    <p:sldId id="431" r:id="rId19"/>
    <p:sldId id="354" r:id="rId20"/>
    <p:sldId id="432" r:id="rId21"/>
    <p:sldId id="320" r:id="rId22"/>
    <p:sldId id="325" r:id="rId23"/>
    <p:sldId id="326" r:id="rId24"/>
    <p:sldId id="321" r:id="rId25"/>
    <p:sldId id="324" r:id="rId26"/>
    <p:sldId id="323" r:id="rId27"/>
    <p:sldId id="327" r:id="rId28"/>
    <p:sldId id="329" r:id="rId29"/>
    <p:sldId id="328" r:id="rId30"/>
    <p:sldId id="331" r:id="rId31"/>
    <p:sldId id="330" r:id="rId32"/>
    <p:sldId id="333" r:id="rId33"/>
    <p:sldId id="332" r:id="rId34"/>
    <p:sldId id="334" r:id="rId35"/>
    <p:sldId id="335" r:id="rId36"/>
    <p:sldId id="348" r:id="rId37"/>
    <p:sldId id="349" r:id="rId38"/>
    <p:sldId id="350" r:id="rId39"/>
    <p:sldId id="351" r:id="rId40"/>
    <p:sldId id="352" r:id="rId41"/>
    <p:sldId id="436" r:id="rId42"/>
    <p:sldId id="336" r:id="rId43"/>
    <p:sldId id="337" r:id="rId44"/>
    <p:sldId id="338" r:id="rId45"/>
    <p:sldId id="339" r:id="rId46"/>
    <p:sldId id="340" r:id="rId47"/>
    <p:sldId id="341" r:id="rId48"/>
    <p:sldId id="342" r:id="rId49"/>
    <p:sldId id="343" r:id="rId50"/>
    <p:sldId id="427" r:id="rId51"/>
    <p:sldId id="428" r:id="rId52"/>
    <p:sldId id="429" r:id="rId53"/>
    <p:sldId id="347" r:id="rId54"/>
    <p:sldId id="430" r:id="rId55"/>
    <p:sldId id="346" r:id="rId56"/>
    <p:sldId id="433" r:id="rId57"/>
    <p:sldId id="316" r:id="rId58"/>
  </p:sldIdLst>
  <p:sldSz cx="9144000" cy="6858000" type="screen4x3"/>
  <p:notesSz cx="6735763" cy="9866313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qAfFmUoBgQ4HX/zmCC8Ow==" hashData="ovSH3AW8BGHqh0mIT60wqg3GXi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48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599" autoAdjust="0"/>
  </p:normalViewPr>
  <p:slideViewPr>
    <p:cSldViewPr>
      <p:cViewPr>
        <p:scale>
          <a:sx n="60" d="100"/>
          <a:sy n="60" d="100"/>
        </p:scale>
        <p:origin x="-1764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C9814D-5661-409C-AB99-0FCC5881E434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C978E20D-9AD4-4534-BF36-BE21F17058D5}">
      <dgm:prSet phldrT="[Texto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s-PE" b="1" dirty="0" smtClean="0"/>
            <a:t>Directiva Nº002-2014-EF/51.01</a:t>
          </a:r>
          <a:endParaRPr lang="es-PE" b="1" dirty="0"/>
        </a:p>
      </dgm:t>
    </dgm:pt>
    <dgm:pt modelId="{80B41097-77A4-4FEA-9DD6-95DF1FFF8B0A}" type="parTrans" cxnId="{11E1F136-552A-4541-8611-81E07DBE4692}">
      <dgm:prSet/>
      <dgm:spPr/>
      <dgm:t>
        <a:bodyPr/>
        <a:lstStyle/>
        <a:p>
          <a:endParaRPr lang="es-PE"/>
        </a:p>
      </dgm:t>
    </dgm:pt>
    <dgm:pt modelId="{96D03F57-AD5F-4F23-807C-0F5D423CE4D6}" type="sibTrans" cxnId="{11E1F136-552A-4541-8611-81E07DBE4692}">
      <dgm:prSet/>
      <dgm:spPr/>
      <dgm:t>
        <a:bodyPr/>
        <a:lstStyle/>
        <a:p>
          <a:endParaRPr lang="es-PE"/>
        </a:p>
      </dgm:t>
    </dgm:pt>
    <dgm:pt modelId="{9EAADEEC-08A6-42DB-B48A-4B8685B47680}">
      <dgm:prSet phldrT="[Texto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PE" dirty="0" smtClean="0"/>
            <a:t>Modificación de la vida útil</a:t>
          </a:r>
          <a:endParaRPr lang="es-PE" dirty="0"/>
        </a:p>
      </dgm:t>
    </dgm:pt>
    <dgm:pt modelId="{E62E084E-E6AD-484F-88EC-A388207CA2D3}" type="parTrans" cxnId="{82E1495E-391D-488F-AC15-0C80F37AC001}">
      <dgm:prSet/>
      <dgm:spPr/>
      <dgm:t>
        <a:bodyPr/>
        <a:lstStyle/>
        <a:p>
          <a:endParaRPr lang="es-PE"/>
        </a:p>
      </dgm:t>
    </dgm:pt>
    <dgm:pt modelId="{6D11B413-0402-44DB-ACBD-188823A6A2A7}" type="sibTrans" cxnId="{82E1495E-391D-488F-AC15-0C80F37AC001}">
      <dgm:prSet/>
      <dgm:spPr/>
      <dgm:t>
        <a:bodyPr/>
        <a:lstStyle/>
        <a:p>
          <a:endParaRPr lang="es-PE"/>
        </a:p>
      </dgm:t>
    </dgm:pt>
    <dgm:pt modelId="{34E9BB9B-C458-40C9-96A6-D44E9907DCCC}">
      <dgm:prSet phldrT="[Texto]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PE" dirty="0" smtClean="0"/>
            <a:t>Revaluación</a:t>
          </a:r>
          <a:endParaRPr lang="es-PE" dirty="0"/>
        </a:p>
      </dgm:t>
    </dgm:pt>
    <dgm:pt modelId="{FCDBC6EE-5391-4353-9C67-0340074C5D94}" type="parTrans" cxnId="{8AE32AE1-2634-401C-B7F4-14061BCEC436}">
      <dgm:prSet/>
      <dgm:spPr/>
      <dgm:t>
        <a:bodyPr/>
        <a:lstStyle/>
        <a:p>
          <a:endParaRPr lang="es-PE"/>
        </a:p>
      </dgm:t>
    </dgm:pt>
    <dgm:pt modelId="{9403B760-799A-4635-9AB3-306A8D27744B}" type="sibTrans" cxnId="{8AE32AE1-2634-401C-B7F4-14061BCEC436}">
      <dgm:prSet/>
      <dgm:spPr/>
      <dgm:t>
        <a:bodyPr/>
        <a:lstStyle/>
        <a:p>
          <a:endParaRPr lang="es-PE"/>
        </a:p>
      </dgm:t>
    </dgm:pt>
    <dgm:pt modelId="{ECA01F72-4C09-483A-B2D3-9802B5E32EA0}">
      <dgm:prSet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PE" dirty="0" smtClean="0"/>
            <a:t>Incorporación Administración Funcional</a:t>
          </a:r>
          <a:endParaRPr lang="es-PE" dirty="0"/>
        </a:p>
      </dgm:t>
    </dgm:pt>
    <dgm:pt modelId="{9AA676C7-4BEF-4080-BCF9-A927E5E94E4B}" type="parTrans" cxnId="{1832E73A-7C72-45B5-9A7F-8186DBF9888F}">
      <dgm:prSet/>
      <dgm:spPr/>
      <dgm:t>
        <a:bodyPr/>
        <a:lstStyle/>
        <a:p>
          <a:endParaRPr lang="es-PE"/>
        </a:p>
      </dgm:t>
    </dgm:pt>
    <dgm:pt modelId="{F9F565ED-23D8-451C-92EE-60DADB8F4FCD}" type="sibTrans" cxnId="{1832E73A-7C72-45B5-9A7F-8186DBF9888F}">
      <dgm:prSet/>
      <dgm:spPr/>
      <dgm:t>
        <a:bodyPr/>
        <a:lstStyle/>
        <a:p>
          <a:endParaRPr lang="es-PE"/>
        </a:p>
      </dgm:t>
    </dgm:pt>
    <dgm:pt modelId="{96BFCC43-7B57-47EC-AE08-673D51A149A9}">
      <dgm:prSet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PE" dirty="0" smtClean="0"/>
            <a:t>Propiedades de Inversión</a:t>
          </a:r>
          <a:endParaRPr lang="es-PE" dirty="0"/>
        </a:p>
      </dgm:t>
    </dgm:pt>
    <dgm:pt modelId="{E98BB924-119D-462C-91BF-7DD3BDF40905}" type="parTrans" cxnId="{799FCEB4-EABD-4F5A-ACFF-0B50E5EDE532}">
      <dgm:prSet/>
      <dgm:spPr/>
      <dgm:t>
        <a:bodyPr/>
        <a:lstStyle/>
        <a:p>
          <a:endParaRPr lang="es-PE"/>
        </a:p>
      </dgm:t>
    </dgm:pt>
    <dgm:pt modelId="{AF686B00-46C0-4644-9645-AF00817AA6AF}" type="sibTrans" cxnId="{799FCEB4-EABD-4F5A-ACFF-0B50E5EDE532}">
      <dgm:prSet/>
      <dgm:spPr/>
      <dgm:t>
        <a:bodyPr/>
        <a:lstStyle/>
        <a:p>
          <a:endParaRPr lang="es-PE"/>
        </a:p>
      </dgm:t>
    </dgm:pt>
    <dgm:pt modelId="{C5629F61-1F25-4962-B604-96C5C6B6FC62}" type="pres">
      <dgm:prSet presAssocID="{3BC9814D-5661-409C-AB99-0FCC5881E43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PE"/>
        </a:p>
      </dgm:t>
    </dgm:pt>
    <dgm:pt modelId="{CF19DAE5-1450-47B5-B48A-FA740D16C003}" type="pres">
      <dgm:prSet presAssocID="{C978E20D-9AD4-4534-BF36-BE21F17058D5}" presName="root" presStyleCnt="0"/>
      <dgm:spPr/>
    </dgm:pt>
    <dgm:pt modelId="{2B9ED37F-DB6F-4D55-BAD0-2B806A9EA5C9}" type="pres">
      <dgm:prSet presAssocID="{C978E20D-9AD4-4534-BF36-BE21F17058D5}" presName="rootComposite" presStyleCnt="0"/>
      <dgm:spPr/>
    </dgm:pt>
    <dgm:pt modelId="{F58D8047-382E-41C7-A538-1BA60D6F2EF5}" type="pres">
      <dgm:prSet presAssocID="{C978E20D-9AD4-4534-BF36-BE21F17058D5}" presName="rootText" presStyleLbl="node1" presStyleIdx="0" presStyleCnt="1"/>
      <dgm:spPr/>
      <dgm:t>
        <a:bodyPr/>
        <a:lstStyle/>
        <a:p>
          <a:endParaRPr lang="es-PE"/>
        </a:p>
      </dgm:t>
    </dgm:pt>
    <dgm:pt modelId="{74B1D3A2-48E0-420D-89A1-8C8C22A0D67A}" type="pres">
      <dgm:prSet presAssocID="{C978E20D-9AD4-4534-BF36-BE21F17058D5}" presName="rootConnector" presStyleLbl="node1" presStyleIdx="0" presStyleCnt="1"/>
      <dgm:spPr/>
      <dgm:t>
        <a:bodyPr/>
        <a:lstStyle/>
        <a:p>
          <a:endParaRPr lang="es-PE"/>
        </a:p>
      </dgm:t>
    </dgm:pt>
    <dgm:pt modelId="{65777994-87D3-44E3-B3CD-1D41A176DDF1}" type="pres">
      <dgm:prSet presAssocID="{C978E20D-9AD4-4534-BF36-BE21F17058D5}" presName="childShape" presStyleCnt="0"/>
      <dgm:spPr/>
    </dgm:pt>
    <dgm:pt modelId="{95D3DE56-6E15-4C8D-8714-AA4D109D7B3E}" type="pres">
      <dgm:prSet presAssocID="{E62E084E-E6AD-484F-88EC-A388207CA2D3}" presName="Name13" presStyleLbl="parChTrans1D2" presStyleIdx="0" presStyleCnt="4"/>
      <dgm:spPr/>
      <dgm:t>
        <a:bodyPr/>
        <a:lstStyle/>
        <a:p>
          <a:endParaRPr lang="es-PE"/>
        </a:p>
      </dgm:t>
    </dgm:pt>
    <dgm:pt modelId="{83CD0922-DF57-483D-AB5D-D57B63D7CD1E}" type="pres">
      <dgm:prSet presAssocID="{9EAADEEC-08A6-42DB-B48A-4B8685B47680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33264743-9B37-490F-80B1-735AF5A2D2AA}" type="pres">
      <dgm:prSet presAssocID="{FCDBC6EE-5391-4353-9C67-0340074C5D94}" presName="Name13" presStyleLbl="parChTrans1D2" presStyleIdx="1" presStyleCnt="4"/>
      <dgm:spPr/>
      <dgm:t>
        <a:bodyPr/>
        <a:lstStyle/>
        <a:p>
          <a:endParaRPr lang="es-PE"/>
        </a:p>
      </dgm:t>
    </dgm:pt>
    <dgm:pt modelId="{D525B230-5762-4667-AA92-3BC4AE214334}" type="pres">
      <dgm:prSet presAssocID="{34E9BB9B-C458-40C9-96A6-D44E9907DCCC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B330736-E629-4A6D-A874-B9C5A3EBAD8E}" type="pres">
      <dgm:prSet presAssocID="{9AA676C7-4BEF-4080-BCF9-A927E5E94E4B}" presName="Name13" presStyleLbl="parChTrans1D2" presStyleIdx="2" presStyleCnt="4"/>
      <dgm:spPr/>
      <dgm:t>
        <a:bodyPr/>
        <a:lstStyle/>
        <a:p>
          <a:endParaRPr lang="es-PE"/>
        </a:p>
      </dgm:t>
    </dgm:pt>
    <dgm:pt modelId="{6445250F-4888-4B75-9C9E-B349836C78F5}" type="pres">
      <dgm:prSet presAssocID="{ECA01F72-4C09-483A-B2D3-9802B5E32EA0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5EB9363-6B02-42FD-B68F-BE8A30E1AF0E}" type="pres">
      <dgm:prSet presAssocID="{E98BB924-119D-462C-91BF-7DD3BDF40905}" presName="Name13" presStyleLbl="parChTrans1D2" presStyleIdx="3" presStyleCnt="4"/>
      <dgm:spPr/>
      <dgm:t>
        <a:bodyPr/>
        <a:lstStyle/>
        <a:p>
          <a:endParaRPr lang="es-PE"/>
        </a:p>
      </dgm:t>
    </dgm:pt>
    <dgm:pt modelId="{E3EAF2F0-ECAD-4663-A81E-4FC62A6AACFF}" type="pres">
      <dgm:prSet presAssocID="{96BFCC43-7B57-47EC-AE08-673D51A149A9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832E73A-7C72-45B5-9A7F-8186DBF9888F}" srcId="{C978E20D-9AD4-4534-BF36-BE21F17058D5}" destId="{ECA01F72-4C09-483A-B2D3-9802B5E32EA0}" srcOrd="2" destOrd="0" parTransId="{9AA676C7-4BEF-4080-BCF9-A927E5E94E4B}" sibTransId="{F9F565ED-23D8-451C-92EE-60DADB8F4FCD}"/>
    <dgm:cxn modelId="{51EA0822-E9CA-4EDE-BFA6-B64AB662C14C}" type="presOf" srcId="{E98BB924-119D-462C-91BF-7DD3BDF40905}" destId="{C5EB9363-6B02-42FD-B68F-BE8A30E1AF0E}" srcOrd="0" destOrd="0" presId="urn:microsoft.com/office/officeart/2005/8/layout/hierarchy3"/>
    <dgm:cxn modelId="{EA46CBE6-CC06-4A68-9281-2D7A933C4A5A}" type="presOf" srcId="{ECA01F72-4C09-483A-B2D3-9802B5E32EA0}" destId="{6445250F-4888-4B75-9C9E-B349836C78F5}" srcOrd="0" destOrd="0" presId="urn:microsoft.com/office/officeart/2005/8/layout/hierarchy3"/>
    <dgm:cxn modelId="{6E0BC93B-4F1F-40A3-87EB-3ED15A6705E0}" type="presOf" srcId="{C978E20D-9AD4-4534-BF36-BE21F17058D5}" destId="{74B1D3A2-48E0-420D-89A1-8C8C22A0D67A}" srcOrd="1" destOrd="0" presId="urn:microsoft.com/office/officeart/2005/8/layout/hierarchy3"/>
    <dgm:cxn modelId="{8AE32AE1-2634-401C-B7F4-14061BCEC436}" srcId="{C978E20D-9AD4-4534-BF36-BE21F17058D5}" destId="{34E9BB9B-C458-40C9-96A6-D44E9907DCCC}" srcOrd="1" destOrd="0" parTransId="{FCDBC6EE-5391-4353-9C67-0340074C5D94}" sibTransId="{9403B760-799A-4635-9AB3-306A8D27744B}"/>
    <dgm:cxn modelId="{33D77875-F596-4759-84F9-62779A5B8621}" type="presOf" srcId="{E62E084E-E6AD-484F-88EC-A388207CA2D3}" destId="{95D3DE56-6E15-4C8D-8714-AA4D109D7B3E}" srcOrd="0" destOrd="0" presId="urn:microsoft.com/office/officeart/2005/8/layout/hierarchy3"/>
    <dgm:cxn modelId="{11E1F136-552A-4541-8611-81E07DBE4692}" srcId="{3BC9814D-5661-409C-AB99-0FCC5881E434}" destId="{C978E20D-9AD4-4534-BF36-BE21F17058D5}" srcOrd="0" destOrd="0" parTransId="{80B41097-77A4-4FEA-9DD6-95DF1FFF8B0A}" sibTransId="{96D03F57-AD5F-4F23-807C-0F5D423CE4D6}"/>
    <dgm:cxn modelId="{034C646A-E5EB-4B0A-86B3-28AF83EB1FB0}" type="presOf" srcId="{9AA676C7-4BEF-4080-BCF9-A927E5E94E4B}" destId="{1B330736-E629-4A6D-A874-B9C5A3EBAD8E}" srcOrd="0" destOrd="0" presId="urn:microsoft.com/office/officeart/2005/8/layout/hierarchy3"/>
    <dgm:cxn modelId="{7912BB9E-A075-4B94-9DE2-1F8979458015}" type="presOf" srcId="{C978E20D-9AD4-4534-BF36-BE21F17058D5}" destId="{F58D8047-382E-41C7-A538-1BA60D6F2EF5}" srcOrd="0" destOrd="0" presId="urn:microsoft.com/office/officeart/2005/8/layout/hierarchy3"/>
    <dgm:cxn modelId="{82E1495E-391D-488F-AC15-0C80F37AC001}" srcId="{C978E20D-9AD4-4534-BF36-BE21F17058D5}" destId="{9EAADEEC-08A6-42DB-B48A-4B8685B47680}" srcOrd="0" destOrd="0" parTransId="{E62E084E-E6AD-484F-88EC-A388207CA2D3}" sibTransId="{6D11B413-0402-44DB-ACBD-188823A6A2A7}"/>
    <dgm:cxn modelId="{E7EB9126-8CD7-445D-81D3-03567B2C4685}" type="presOf" srcId="{9EAADEEC-08A6-42DB-B48A-4B8685B47680}" destId="{83CD0922-DF57-483D-AB5D-D57B63D7CD1E}" srcOrd="0" destOrd="0" presId="urn:microsoft.com/office/officeart/2005/8/layout/hierarchy3"/>
    <dgm:cxn modelId="{0440A68E-89F9-405C-9AB5-24B4E99740C2}" type="presOf" srcId="{3BC9814D-5661-409C-AB99-0FCC5881E434}" destId="{C5629F61-1F25-4962-B604-96C5C6B6FC62}" srcOrd="0" destOrd="0" presId="urn:microsoft.com/office/officeart/2005/8/layout/hierarchy3"/>
    <dgm:cxn modelId="{799FCEB4-EABD-4F5A-ACFF-0B50E5EDE532}" srcId="{C978E20D-9AD4-4534-BF36-BE21F17058D5}" destId="{96BFCC43-7B57-47EC-AE08-673D51A149A9}" srcOrd="3" destOrd="0" parTransId="{E98BB924-119D-462C-91BF-7DD3BDF40905}" sibTransId="{AF686B00-46C0-4644-9645-AF00817AA6AF}"/>
    <dgm:cxn modelId="{19D8EBF1-FCCC-4B00-A07A-DE15B43E108C}" type="presOf" srcId="{96BFCC43-7B57-47EC-AE08-673D51A149A9}" destId="{E3EAF2F0-ECAD-4663-A81E-4FC62A6AACFF}" srcOrd="0" destOrd="0" presId="urn:microsoft.com/office/officeart/2005/8/layout/hierarchy3"/>
    <dgm:cxn modelId="{4E84E4ED-2E78-4785-A8D2-2F47FE6C2FC9}" type="presOf" srcId="{FCDBC6EE-5391-4353-9C67-0340074C5D94}" destId="{33264743-9B37-490F-80B1-735AF5A2D2AA}" srcOrd="0" destOrd="0" presId="urn:microsoft.com/office/officeart/2005/8/layout/hierarchy3"/>
    <dgm:cxn modelId="{8F07F090-EB17-4995-8037-FBD0B0E49B05}" type="presOf" srcId="{34E9BB9B-C458-40C9-96A6-D44E9907DCCC}" destId="{D525B230-5762-4667-AA92-3BC4AE214334}" srcOrd="0" destOrd="0" presId="urn:microsoft.com/office/officeart/2005/8/layout/hierarchy3"/>
    <dgm:cxn modelId="{C6DFAB57-5B6E-46B9-B560-4330DD6D9221}" type="presParOf" srcId="{C5629F61-1F25-4962-B604-96C5C6B6FC62}" destId="{CF19DAE5-1450-47B5-B48A-FA740D16C003}" srcOrd="0" destOrd="0" presId="urn:microsoft.com/office/officeart/2005/8/layout/hierarchy3"/>
    <dgm:cxn modelId="{40B1C8F1-451D-42FE-A93B-12BB54DA8676}" type="presParOf" srcId="{CF19DAE5-1450-47B5-B48A-FA740D16C003}" destId="{2B9ED37F-DB6F-4D55-BAD0-2B806A9EA5C9}" srcOrd="0" destOrd="0" presId="urn:microsoft.com/office/officeart/2005/8/layout/hierarchy3"/>
    <dgm:cxn modelId="{979C6FC1-D589-4D96-8950-B6976FB92F2B}" type="presParOf" srcId="{2B9ED37F-DB6F-4D55-BAD0-2B806A9EA5C9}" destId="{F58D8047-382E-41C7-A538-1BA60D6F2EF5}" srcOrd="0" destOrd="0" presId="urn:microsoft.com/office/officeart/2005/8/layout/hierarchy3"/>
    <dgm:cxn modelId="{D9EB4BEB-7C7D-4E48-A71A-2C618C9F4D4F}" type="presParOf" srcId="{2B9ED37F-DB6F-4D55-BAD0-2B806A9EA5C9}" destId="{74B1D3A2-48E0-420D-89A1-8C8C22A0D67A}" srcOrd="1" destOrd="0" presId="urn:microsoft.com/office/officeart/2005/8/layout/hierarchy3"/>
    <dgm:cxn modelId="{6748F40A-1C5D-4986-87F8-75761AC41B14}" type="presParOf" srcId="{CF19DAE5-1450-47B5-B48A-FA740D16C003}" destId="{65777994-87D3-44E3-B3CD-1D41A176DDF1}" srcOrd="1" destOrd="0" presId="urn:microsoft.com/office/officeart/2005/8/layout/hierarchy3"/>
    <dgm:cxn modelId="{3F184C00-45F3-4D76-B9FC-42940FC1B3D5}" type="presParOf" srcId="{65777994-87D3-44E3-B3CD-1D41A176DDF1}" destId="{95D3DE56-6E15-4C8D-8714-AA4D109D7B3E}" srcOrd="0" destOrd="0" presId="urn:microsoft.com/office/officeart/2005/8/layout/hierarchy3"/>
    <dgm:cxn modelId="{041A67C1-D61F-4C9F-80ED-DC381E7B9E27}" type="presParOf" srcId="{65777994-87D3-44E3-B3CD-1D41A176DDF1}" destId="{83CD0922-DF57-483D-AB5D-D57B63D7CD1E}" srcOrd="1" destOrd="0" presId="urn:microsoft.com/office/officeart/2005/8/layout/hierarchy3"/>
    <dgm:cxn modelId="{9AE27A70-7CD1-4727-BD44-FECA0F5F0B8C}" type="presParOf" srcId="{65777994-87D3-44E3-B3CD-1D41A176DDF1}" destId="{33264743-9B37-490F-80B1-735AF5A2D2AA}" srcOrd="2" destOrd="0" presId="urn:microsoft.com/office/officeart/2005/8/layout/hierarchy3"/>
    <dgm:cxn modelId="{6FA0D846-1F4B-4492-8BE6-A05E9388F823}" type="presParOf" srcId="{65777994-87D3-44E3-B3CD-1D41A176DDF1}" destId="{D525B230-5762-4667-AA92-3BC4AE214334}" srcOrd="3" destOrd="0" presId="urn:microsoft.com/office/officeart/2005/8/layout/hierarchy3"/>
    <dgm:cxn modelId="{9B40B274-331B-4848-A846-489A64D8941F}" type="presParOf" srcId="{65777994-87D3-44E3-B3CD-1D41A176DDF1}" destId="{1B330736-E629-4A6D-A874-B9C5A3EBAD8E}" srcOrd="4" destOrd="0" presId="urn:microsoft.com/office/officeart/2005/8/layout/hierarchy3"/>
    <dgm:cxn modelId="{A0F8530E-003C-4F45-85A1-840843CE3181}" type="presParOf" srcId="{65777994-87D3-44E3-B3CD-1D41A176DDF1}" destId="{6445250F-4888-4B75-9C9E-B349836C78F5}" srcOrd="5" destOrd="0" presId="urn:microsoft.com/office/officeart/2005/8/layout/hierarchy3"/>
    <dgm:cxn modelId="{2DB32A01-C032-4782-BA4E-FD2A4D77FB72}" type="presParOf" srcId="{65777994-87D3-44E3-B3CD-1D41A176DDF1}" destId="{C5EB9363-6B02-42FD-B68F-BE8A30E1AF0E}" srcOrd="6" destOrd="0" presId="urn:microsoft.com/office/officeart/2005/8/layout/hierarchy3"/>
    <dgm:cxn modelId="{C6889768-4B76-43E4-A763-B21E36DC5FD6}" type="presParOf" srcId="{65777994-87D3-44E3-B3CD-1D41A176DDF1}" destId="{E3EAF2F0-ECAD-4663-A81E-4FC62A6AACFF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8D8047-382E-41C7-A538-1BA60D6F2EF5}">
      <dsp:nvSpPr>
        <dsp:cNvPr id="0" name=""/>
        <dsp:cNvSpPr/>
      </dsp:nvSpPr>
      <dsp:spPr>
        <a:xfrm>
          <a:off x="462458" y="718"/>
          <a:ext cx="2072283" cy="103614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200" b="1" kern="1200" dirty="0" smtClean="0"/>
            <a:t>Directiva Nº002-2014-EF/51.01</a:t>
          </a:r>
          <a:endParaRPr lang="es-PE" sz="2200" b="1" kern="1200" dirty="0"/>
        </a:p>
      </dsp:txBody>
      <dsp:txXfrm>
        <a:off x="462458" y="718"/>
        <a:ext cx="2072283" cy="1036141"/>
      </dsp:txXfrm>
    </dsp:sp>
    <dsp:sp modelId="{95D3DE56-6E15-4C8D-8714-AA4D109D7B3E}">
      <dsp:nvSpPr>
        <dsp:cNvPr id="0" name=""/>
        <dsp:cNvSpPr/>
      </dsp:nvSpPr>
      <dsp:spPr>
        <a:xfrm>
          <a:off x="669687" y="1036859"/>
          <a:ext cx="207228" cy="7771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7106"/>
              </a:lnTo>
              <a:lnTo>
                <a:pt x="207228" y="7771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CD0922-DF57-483D-AB5D-D57B63D7CD1E}">
      <dsp:nvSpPr>
        <dsp:cNvPr id="0" name=""/>
        <dsp:cNvSpPr/>
      </dsp:nvSpPr>
      <dsp:spPr>
        <a:xfrm>
          <a:off x="876915" y="1295895"/>
          <a:ext cx="1657826" cy="103614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900" kern="1200" dirty="0" smtClean="0"/>
            <a:t>Modificación de la vida útil</a:t>
          </a:r>
          <a:endParaRPr lang="es-PE" sz="1900" kern="1200" dirty="0"/>
        </a:p>
      </dsp:txBody>
      <dsp:txXfrm>
        <a:off x="876915" y="1295895"/>
        <a:ext cx="1657826" cy="1036141"/>
      </dsp:txXfrm>
    </dsp:sp>
    <dsp:sp modelId="{33264743-9B37-490F-80B1-735AF5A2D2AA}">
      <dsp:nvSpPr>
        <dsp:cNvPr id="0" name=""/>
        <dsp:cNvSpPr/>
      </dsp:nvSpPr>
      <dsp:spPr>
        <a:xfrm>
          <a:off x="669687" y="1036859"/>
          <a:ext cx="207228" cy="20722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72283"/>
              </a:lnTo>
              <a:lnTo>
                <a:pt x="207228" y="20722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25B230-5762-4667-AA92-3BC4AE214334}">
      <dsp:nvSpPr>
        <dsp:cNvPr id="0" name=""/>
        <dsp:cNvSpPr/>
      </dsp:nvSpPr>
      <dsp:spPr>
        <a:xfrm>
          <a:off x="876915" y="2591072"/>
          <a:ext cx="1657826" cy="103614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900" kern="1200" dirty="0" smtClean="0"/>
            <a:t>Revaluación</a:t>
          </a:r>
          <a:endParaRPr lang="es-PE" sz="1900" kern="1200" dirty="0"/>
        </a:p>
      </dsp:txBody>
      <dsp:txXfrm>
        <a:off x="876915" y="2591072"/>
        <a:ext cx="1657826" cy="1036141"/>
      </dsp:txXfrm>
    </dsp:sp>
    <dsp:sp modelId="{1B330736-E629-4A6D-A874-B9C5A3EBAD8E}">
      <dsp:nvSpPr>
        <dsp:cNvPr id="0" name=""/>
        <dsp:cNvSpPr/>
      </dsp:nvSpPr>
      <dsp:spPr>
        <a:xfrm>
          <a:off x="669687" y="1036859"/>
          <a:ext cx="207228" cy="3367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67460"/>
              </a:lnTo>
              <a:lnTo>
                <a:pt x="207228" y="33674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5250F-4888-4B75-9C9E-B349836C78F5}">
      <dsp:nvSpPr>
        <dsp:cNvPr id="0" name=""/>
        <dsp:cNvSpPr/>
      </dsp:nvSpPr>
      <dsp:spPr>
        <a:xfrm>
          <a:off x="876915" y="3886249"/>
          <a:ext cx="1657826" cy="103614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900" kern="1200" dirty="0" smtClean="0"/>
            <a:t>Incorporación Administración Funcional</a:t>
          </a:r>
          <a:endParaRPr lang="es-PE" sz="1900" kern="1200" dirty="0"/>
        </a:p>
      </dsp:txBody>
      <dsp:txXfrm>
        <a:off x="876915" y="3886249"/>
        <a:ext cx="1657826" cy="1036141"/>
      </dsp:txXfrm>
    </dsp:sp>
    <dsp:sp modelId="{C5EB9363-6B02-42FD-B68F-BE8A30E1AF0E}">
      <dsp:nvSpPr>
        <dsp:cNvPr id="0" name=""/>
        <dsp:cNvSpPr/>
      </dsp:nvSpPr>
      <dsp:spPr>
        <a:xfrm>
          <a:off x="669687" y="1036859"/>
          <a:ext cx="207228" cy="46626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2637"/>
              </a:lnTo>
              <a:lnTo>
                <a:pt x="207228" y="46626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EAF2F0-ECAD-4663-A81E-4FC62A6AACFF}">
      <dsp:nvSpPr>
        <dsp:cNvPr id="0" name=""/>
        <dsp:cNvSpPr/>
      </dsp:nvSpPr>
      <dsp:spPr>
        <a:xfrm>
          <a:off x="876915" y="5181427"/>
          <a:ext cx="1657826" cy="103614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900" kern="1200" dirty="0" smtClean="0"/>
            <a:t>Propiedades de Inversión</a:t>
          </a:r>
          <a:endParaRPr lang="es-PE" sz="1900" kern="1200" dirty="0"/>
        </a:p>
      </dsp:txBody>
      <dsp:txXfrm>
        <a:off x="876915" y="5181427"/>
        <a:ext cx="1657826" cy="1036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Relationship Id="rId4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83171-3EDE-45E9-977D-0B1E0EB86A8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C36F1-1D28-4003-B872-F8205C95805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8212F-B823-4377-9C4E-D837CF5F58F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FF853-A8A2-4D17-A8AB-2B424BD1BC39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Conector recto"/>
          <p:cNvCxnSpPr/>
          <p:nvPr userDrawn="1"/>
        </p:nvCxnSpPr>
        <p:spPr bwMode="auto">
          <a:xfrm>
            <a:off x="714348" y="6215082"/>
            <a:ext cx="785818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2 Conector recto"/>
          <p:cNvCxnSpPr/>
          <p:nvPr userDrawn="1"/>
        </p:nvCxnSpPr>
        <p:spPr bwMode="auto">
          <a:xfrm>
            <a:off x="623454" y="924344"/>
            <a:ext cx="6020248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357950" y="6356350"/>
            <a:ext cx="2133600" cy="365125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r="975" b="642"/>
          <a:stretch>
            <a:fillRect/>
          </a:stretch>
        </p:blipFill>
        <p:spPr bwMode="auto">
          <a:xfrm>
            <a:off x="-22032" y="-24"/>
            <a:ext cx="9166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11" r:id="rId7"/>
    <p:sldLayoutId id="2147483712" r:id="rId8"/>
    <p:sldLayoutId id="2147483660" r:id="rId9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5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Hoja_de_c_lculo_de_Microsoft_Office_Excel_97-20036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7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Hoja_de_c_lculo_de_Microsoft_Office_Excel_97-20038.xls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Hoja_de_c_lculo_de_Microsoft_Office_Excel_97-200310.xls"/><Relationship Id="rId4" Type="http://schemas.openxmlformats.org/officeDocument/2006/relationships/oleObject" Target="../embeddings/Hoja_de_c_lculo_de_Microsoft_Office_Excel_97-20039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1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Hoja_de_c_lculo_de_Microsoft_Office_Excel_97-200312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3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4" Type="http://schemas.openxmlformats.org/officeDocument/2006/relationships/package" Target="../embeddings/Hoja_de_c_lculo_de_Microsoft_Office_Excel1.xlsx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4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Hoja_de_c_lculo_de_Microsoft_Office_Excel_97-200316.xls"/><Relationship Id="rId4" Type="http://schemas.openxmlformats.org/officeDocument/2006/relationships/oleObject" Target="../embeddings/Hoja_de_c_lculo_de_Microsoft_Office_Excel_97-200315.xls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oleObject" Target="../embeddings/Hoja_de_c_lculo_de_Microsoft_Office_Excel_97-200317.xls"/><Relationship Id="rId7" Type="http://schemas.openxmlformats.org/officeDocument/2006/relationships/slide" Target="slide8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Hoja_de_c_lculo_de_Microsoft_Office_Excel_97-200320.xls"/><Relationship Id="rId5" Type="http://schemas.openxmlformats.org/officeDocument/2006/relationships/oleObject" Target="../embeddings/Hoja_de_c_lculo_de_Microsoft_Office_Excel_97-200319.xls"/><Relationship Id="rId4" Type="http://schemas.openxmlformats.org/officeDocument/2006/relationships/oleObject" Target="../embeddings/Hoja_de_c_lculo_de_Microsoft_Office_Excel_97-200318.xls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apps4.mineco.gob.pe/revaluacion-inmueble" TargetMode="Externa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f.gob.pe/" TargetMode="Externa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7" Type="http://schemas.openxmlformats.org/officeDocument/2006/relationships/oleObject" Target="../embeddings/Hoja_de_c_lculo_de_Microsoft_Office_Excel_97-20034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Hoja_de_c_lculo_de_Microsoft_Office_Excel_97-20033.xls"/><Relationship Id="rId5" Type="http://schemas.openxmlformats.org/officeDocument/2006/relationships/oleObject" Target="../embeddings/Hoja_de_c_lculo_de_Microsoft_Office_Excel_97-20032.xls"/><Relationship Id="rId4" Type="http://schemas.openxmlformats.org/officeDocument/2006/relationships/slide" Target="slide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12 Imagen" descr="FONDO_MOD_2-01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4" name="33 Conector recto"/>
          <p:cNvCxnSpPr/>
          <p:nvPr/>
        </p:nvCxnSpPr>
        <p:spPr>
          <a:xfrm>
            <a:off x="1214414" y="6429396"/>
            <a:ext cx="76438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1 Título"/>
          <p:cNvSpPr txBox="1">
            <a:spLocks/>
          </p:cNvSpPr>
          <p:nvPr/>
        </p:nvSpPr>
        <p:spPr>
          <a:xfrm>
            <a:off x="1214414" y="2357430"/>
            <a:ext cx="7772400" cy="138832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SIGA - MODULO REVALUACION  </a:t>
            </a:r>
            <a:b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DE EDIFICIOS Y TERRENOS</a:t>
            </a:r>
            <a:endParaRPr kumimoji="0" lang="es-PE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2 Subtítulo"/>
          <p:cNvSpPr txBox="1">
            <a:spLocks/>
          </p:cNvSpPr>
          <p:nvPr/>
        </p:nvSpPr>
        <p:spPr>
          <a:xfrm>
            <a:off x="1571604" y="4929198"/>
            <a:ext cx="6400800" cy="8389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APLICATIVO WEB   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10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785786" y="1664507"/>
            <a:ext cx="74295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dirty="0" smtClean="0"/>
              <a:t>Excepciones</a:t>
            </a:r>
          </a:p>
          <a:p>
            <a:endParaRPr lang="es-PE" b="1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Los edificios que hayan sido declarados inhabilitados .</a:t>
            </a:r>
          </a:p>
          <a:p>
            <a:pPr marL="342900" indent="-342900">
              <a:buFont typeface="+mj-lt"/>
              <a:buAutoNum type="alphaLcParenR"/>
            </a:pPr>
            <a:endParaRPr lang="es-PE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Los edificios que hayan sido calificados como patrimonio cultural de la nación y que no estén siendo utilizados administrativamente.</a:t>
            </a:r>
          </a:p>
          <a:p>
            <a:pPr marL="342900" indent="-342900">
              <a:buFont typeface="+mj-lt"/>
              <a:buAutoNum type="alphaLcParenR"/>
            </a:pPr>
            <a:endParaRPr lang="es-PE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Cuando los edificios hayan sido adquiridos o construidos a partir del ejercicio 2011.</a:t>
            </a:r>
          </a:p>
          <a:p>
            <a:pPr marL="342900" indent="-342900">
              <a:buFont typeface="+mj-lt"/>
              <a:buAutoNum type="alphaLcParenR"/>
            </a:pPr>
            <a:endParaRPr lang="es-PE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Los edificios cuya construcción tenga una antigüedad mayor a 80 años.</a:t>
            </a:r>
          </a:p>
          <a:p>
            <a:pPr marL="342900" indent="-342900">
              <a:buFont typeface="+mj-lt"/>
              <a:buAutoNum type="alphaLcParenR"/>
            </a:pPr>
            <a:endParaRPr lang="es-PE" dirty="0" smtClean="0"/>
          </a:p>
          <a:p>
            <a:pPr marL="342900" indent="-342900">
              <a:buFont typeface="+mj-lt"/>
              <a:buAutoNum type="alphaLcParenR"/>
            </a:pPr>
            <a:r>
              <a:rPr lang="es-PE" dirty="0" smtClean="0"/>
              <a:t>Las construcciones en curso.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6"/>
          <p:cNvSpPr txBox="1"/>
          <p:nvPr/>
        </p:nvSpPr>
        <p:spPr>
          <a:xfrm>
            <a:off x="731194" y="4338970"/>
            <a:ext cx="7767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</a:t>
            </a:r>
            <a:r>
              <a:rPr lang="es-PE" b="1" u="sng" dirty="0" smtClean="0"/>
              <a:t>Revaluación de Edificios</a:t>
            </a:r>
            <a:endParaRPr lang="es-PE" b="1" u="sng" dirty="0"/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El valor de los edificios registrados al 31.12.2013 se expresaran en términos porcentuales, calculándose la depreciación acumulada y el valor en libros.</a:t>
            </a:r>
            <a:endParaRPr lang="es-PE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El porcentaje correspondiente es equivalente al valor de la tasación sobre el cual se calculara el valor de la adquisición y la depreciación acumulada.</a:t>
            </a:r>
            <a:endParaRPr lang="es-PE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11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61682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Revaluación de Edificios (tasación)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1385888" y="1196752"/>
          <a:ext cx="6372225" cy="1628775"/>
        </p:xfrm>
        <a:graphic>
          <a:graphicData uri="http://schemas.openxmlformats.org/presentationml/2006/ole">
            <p:oleObj spid="_x0000_s57346" name="Worksheet" r:id="rId3" imgW="6372270" imgH="1628775" progId="Excel.Sheet.8">
              <p:embed/>
            </p:oleObj>
          </a:graphicData>
        </a:graphic>
      </p:graphicFrame>
      <p:sp>
        <p:nvSpPr>
          <p:cNvPr id="5" name="4 Llamada con línea 3"/>
          <p:cNvSpPr/>
          <p:nvPr/>
        </p:nvSpPr>
        <p:spPr>
          <a:xfrm>
            <a:off x="3500430" y="2934634"/>
            <a:ext cx="2571768" cy="121444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58850"/>
              <a:gd name="adj8" fmla="val -2072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sz="1400" dirty="0" smtClean="0">
                <a:solidFill>
                  <a:schemeClr val="tx1"/>
                </a:solidFill>
              </a:rPr>
              <a:t> Dividir el importe de la depreciación acumulada entre el costo de adquisición para obtener el porcentaje proporcional que corresponde a  la depreciación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000496" y="2571744"/>
            <a:ext cx="1214446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6496050" y="3150848"/>
          <a:ext cx="1690688" cy="966788"/>
        </p:xfrm>
        <a:graphic>
          <a:graphicData uri="http://schemas.openxmlformats.org/presentationml/2006/ole">
            <p:oleObj spid="_x0000_s57347" name="Worksheet" r:id="rId4" imgW="1685880" imgH="98098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12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60133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Revaluación de Terrenos (tasación)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1376356" y="1814504"/>
          <a:ext cx="5910288" cy="1042992"/>
        </p:xfrm>
        <a:graphic>
          <a:graphicData uri="http://schemas.openxmlformats.org/presentationml/2006/ole">
            <p:oleObj spid="_x0000_s59393" name="Worksheet" r:id="rId3" imgW="3724380" imgH="657225" progId="Excel.Sheet.8">
              <p:embed/>
            </p:oleObj>
          </a:graphicData>
        </a:graphic>
      </p:graphicFrame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5072063" y="3068960"/>
          <a:ext cx="2200275" cy="903287"/>
        </p:xfrm>
        <a:graphic>
          <a:graphicData uri="http://schemas.openxmlformats.org/presentationml/2006/ole">
            <p:oleObj spid="_x0000_s59394" name="Worksheet" r:id="rId4" imgW="1609740" imgH="657225" progId="Excel.Sheet.8">
              <p:embed/>
            </p:oleObj>
          </a:graphicData>
        </a:graphic>
      </p:graphicFrame>
      <p:sp>
        <p:nvSpPr>
          <p:cNvPr id="6" name="CuadroTexto 6"/>
          <p:cNvSpPr txBox="1"/>
          <p:nvPr/>
        </p:nvSpPr>
        <p:spPr>
          <a:xfrm>
            <a:off x="731194" y="4365104"/>
            <a:ext cx="7767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</a:t>
            </a:r>
            <a:r>
              <a:rPr lang="es-PE" b="1" u="sng" dirty="0" smtClean="0"/>
              <a:t>Revaluación de Terrenos</a:t>
            </a:r>
            <a:endParaRPr lang="es-PE" b="1" u="sng" dirty="0"/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compara los valores tasados con los valores en libros y se determina la diferencia.</a:t>
            </a:r>
            <a:endParaRPr lang="es-PE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incrementa el valor de los terrenos con abono al excedente de revaluación.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13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612687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Revaluación de Edificios (</a:t>
            </a:r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factores</a:t>
            </a:r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792163" y="1268760"/>
          <a:ext cx="7491412" cy="1911350"/>
        </p:xfrm>
        <a:graphic>
          <a:graphicData uri="http://schemas.openxmlformats.org/presentationml/2006/ole">
            <p:oleObj spid="_x0000_s58370" name="Worksheet" r:id="rId4" imgW="6372270" imgH="1628775" progId="Excel.Sheet.8">
              <p:embed/>
            </p:oleObj>
          </a:graphicData>
        </a:graphic>
      </p:graphicFrame>
      <p:graphicFrame>
        <p:nvGraphicFramePr>
          <p:cNvPr id="58371" name="Object 3"/>
          <p:cNvGraphicFramePr>
            <a:graphicFrameLocks noChangeAspect="1"/>
          </p:cNvGraphicFramePr>
          <p:nvPr/>
        </p:nvGraphicFramePr>
        <p:xfrm>
          <a:off x="6374333" y="3356992"/>
          <a:ext cx="1870075" cy="1035050"/>
        </p:xfrm>
        <a:graphic>
          <a:graphicData uri="http://schemas.openxmlformats.org/presentationml/2006/ole">
            <p:oleObj spid="_x0000_s58371" name="Worksheet" r:id="rId5" imgW="1743120" imgH="980985" progId="Excel.Sheet.8">
              <p:embed/>
            </p:oleObj>
          </a:graphicData>
        </a:graphic>
      </p:graphicFrame>
      <p:sp>
        <p:nvSpPr>
          <p:cNvPr id="6" name="CuadroTexto 6"/>
          <p:cNvSpPr txBox="1"/>
          <p:nvPr/>
        </p:nvSpPr>
        <p:spPr>
          <a:xfrm>
            <a:off x="731194" y="4357568"/>
            <a:ext cx="7767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</a:t>
            </a:r>
            <a:r>
              <a:rPr lang="es-PE" b="1" u="sng" dirty="0" smtClean="0"/>
              <a:t>Revaluación de Edificios por factor de ajuste</a:t>
            </a:r>
            <a:endParaRPr lang="es-PE" b="1" u="sng" dirty="0"/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Los montos concernientes al valor de edificios y su depreciación acumulada, se multiplicaran por el factor de ajuste, el valor resultante corresponde al valor revaluado </a:t>
            </a:r>
            <a:endParaRPr lang="es-PE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compara el valor resultante registrándose contablemente las diferencias.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14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72362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Revaluación de Terrenos (valor arancelario)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1785938" y="1770063"/>
          <a:ext cx="5351462" cy="944562"/>
        </p:xfrm>
        <a:graphic>
          <a:graphicData uri="http://schemas.openxmlformats.org/presentationml/2006/ole">
            <p:oleObj spid="_x0000_s60418" name="Worksheet" r:id="rId3" imgW="3724380" imgH="657225" progId="Excel.Sheet.8">
              <p:embed/>
            </p:oleObj>
          </a:graphicData>
        </a:graphic>
      </p:graphicFrame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5652120" y="3212976"/>
          <a:ext cx="2213946" cy="942977"/>
        </p:xfrm>
        <a:graphic>
          <a:graphicData uri="http://schemas.openxmlformats.org/presentationml/2006/ole">
            <p:oleObj spid="_x0000_s60419" name="Worksheet" r:id="rId4" imgW="1543050" imgH="657225" progId="Excel.Sheet.8">
              <p:embed/>
            </p:oleObj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731194" y="4357568"/>
            <a:ext cx="7767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</a:t>
            </a:r>
            <a:r>
              <a:rPr lang="es-PE" b="1" u="sng" dirty="0" smtClean="0"/>
              <a:t>Revaluación de Terrenos por valor arancelario</a:t>
            </a:r>
            <a:endParaRPr lang="es-PE" b="1" u="sng" dirty="0"/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compara los valores en libros con los valores arancelarios y se determina la diferencia</a:t>
            </a:r>
            <a:endParaRPr lang="es-PE" dirty="0"/>
          </a:p>
          <a:p>
            <a:pPr marL="342900" indent="-342900">
              <a:buFont typeface="+mj-lt"/>
              <a:buAutoNum type="arabicPeriod"/>
            </a:pPr>
            <a:r>
              <a:rPr lang="es-PE" dirty="0" smtClean="0"/>
              <a:t>Se incrementa el valor de los terrenos con abono al Excedente de Revaluación.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15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609295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Cálculo de la depreciación ejercicio 2014</a:t>
            </a:r>
            <a:endParaRPr lang="es-ES" sz="2800" dirty="0">
              <a:ln w="0"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4286248" y="4986355"/>
          <a:ext cx="2214562" cy="942975"/>
        </p:xfrm>
        <a:graphic>
          <a:graphicData uri="http://schemas.openxmlformats.org/presentationml/2006/ole">
            <p:oleObj spid="_x0000_s62467" name="Worksheet" r:id="rId3" imgW="1543050" imgH="657225" progId="Excel.Sheet.8">
              <p:embed/>
            </p:oleObj>
          </a:graphicData>
        </a:graphic>
      </p:graphicFrame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1385888" y="1500174"/>
          <a:ext cx="6372225" cy="3086100"/>
        </p:xfrm>
        <a:graphic>
          <a:graphicData uri="http://schemas.openxmlformats.org/presentationml/2006/ole">
            <p:oleObj spid="_x0000_s62468" name="Hoja de cálculo" r:id="rId4" imgW="6372270" imgH="3086100" progId="Excel.Sheet.12">
              <p:embed/>
            </p:oleObj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7812360" y="452983"/>
            <a:ext cx="74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Pag. 8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16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71414"/>
            <a:ext cx="846969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III. Identificación e Incorporación de Edificios y Terrenos</a:t>
            </a:r>
          </a:p>
          <a:p>
            <a:r>
              <a:rPr lang="es-ES" sz="28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en Administración Funcional</a:t>
            </a:r>
            <a:endParaRPr lang="es-ES" sz="2800" b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CuadroTexto 6"/>
          <p:cNvSpPr txBox="1"/>
          <p:nvPr/>
        </p:nvSpPr>
        <p:spPr>
          <a:xfrm>
            <a:off x="928662" y="1002646"/>
            <a:ext cx="760263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PE" b="1" dirty="0" smtClean="0"/>
              <a:t>Identificación y medición</a:t>
            </a:r>
          </a:p>
          <a:p>
            <a:pPr marL="342900" indent="-342900" algn="just"/>
            <a:endParaRPr lang="es-PE" b="1" dirty="0" smtClean="0"/>
          </a:p>
          <a:p>
            <a:pPr marL="342900" indent="-342900" algn="just"/>
            <a:r>
              <a:rPr lang="es-PE" b="1" dirty="0" smtClean="0"/>
              <a:t>	</a:t>
            </a:r>
            <a:r>
              <a:rPr lang="es-PE" dirty="0" smtClean="0"/>
              <a:t>1.1 Identificación</a:t>
            </a:r>
          </a:p>
          <a:p>
            <a:pPr marL="342900" indent="-342900" algn="just"/>
            <a:r>
              <a:rPr lang="es-PE" b="1" dirty="0" smtClean="0"/>
              <a:t>	</a:t>
            </a:r>
            <a:r>
              <a:rPr lang="es-PE" dirty="0" smtClean="0">
                <a:solidFill>
                  <a:srgbClr val="FF0000"/>
                </a:solidFill>
              </a:rPr>
              <a:t>Se procederá a la identificación de Edificios y terrenos administrados por entidades gubernamentales competentes </a:t>
            </a:r>
            <a:r>
              <a:rPr lang="es-PE" dirty="0" smtClean="0"/>
              <a:t>(Superintendencia Nacional de Bienes Estatales, Gobiernos Regionales y Gobiernos Locales), no utilizadas por éstas y aptos para ejecutar administración  o disposición de los mismos</a:t>
            </a:r>
            <a:r>
              <a:rPr lang="es-PE" b="1" dirty="0" smtClean="0"/>
              <a:t>	</a:t>
            </a:r>
          </a:p>
          <a:p>
            <a:pPr marL="342900" indent="-342900" algn="just"/>
            <a:r>
              <a:rPr lang="es-PE" b="1" dirty="0" smtClean="0"/>
              <a:t>	</a:t>
            </a:r>
          </a:p>
          <a:p>
            <a:pPr marL="342900" indent="-342900" algn="just"/>
            <a:r>
              <a:rPr lang="es-PE" b="1" dirty="0" smtClean="0"/>
              <a:t>	</a:t>
            </a:r>
            <a:r>
              <a:rPr lang="es-PE" dirty="0" smtClean="0"/>
              <a:t>1.2 Medición</a:t>
            </a:r>
          </a:p>
          <a:p>
            <a:pPr marL="342900" indent="-342900" algn="just"/>
            <a:r>
              <a:rPr lang="es-PE" dirty="0" smtClean="0"/>
              <a:t>	En tanto se cuente con valores mediante </a:t>
            </a:r>
            <a:r>
              <a:rPr lang="es-PE" dirty="0" smtClean="0">
                <a:solidFill>
                  <a:srgbClr val="FF0000"/>
                </a:solidFill>
              </a:rPr>
              <a:t>tasación o acumulados </a:t>
            </a:r>
            <a:r>
              <a:rPr lang="es-PE" dirty="0" smtClean="0"/>
              <a:t>a partir del costo, identificando la fecha de origen</a:t>
            </a:r>
          </a:p>
          <a:p>
            <a:pPr marL="342900" indent="-342900" algn="just"/>
            <a:r>
              <a:rPr lang="es-PE" dirty="0" smtClean="0"/>
              <a:t>	De no ser posible identificar el valor se utilizara los </a:t>
            </a:r>
            <a:r>
              <a:rPr lang="es-PE" dirty="0" smtClean="0">
                <a:solidFill>
                  <a:srgbClr val="FF0000"/>
                </a:solidFill>
              </a:rPr>
              <a:t>valores del arancel</a:t>
            </a:r>
          </a:p>
          <a:p>
            <a:pPr marL="342900" indent="-342900" algn="just"/>
            <a:endParaRPr lang="es-PE" b="1" dirty="0" smtClean="0"/>
          </a:p>
          <a:p>
            <a:pPr marL="342900" indent="-342900" algn="just">
              <a:buFont typeface="+mj-lt"/>
              <a:buAutoNum type="arabicPeriod" startAt="2"/>
            </a:pPr>
            <a:r>
              <a:rPr lang="es-PE" b="1" dirty="0" smtClean="0"/>
              <a:t>Registro Contable</a:t>
            </a:r>
          </a:p>
          <a:p>
            <a:pPr marL="342900" indent="-342900" algn="just"/>
            <a:endParaRPr lang="es-PE" b="1" dirty="0" smtClean="0"/>
          </a:p>
          <a:p>
            <a:pPr marL="342900" indent="-342900" algn="just"/>
            <a:r>
              <a:rPr lang="es-PE" b="1" dirty="0" smtClean="0"/>
              <a:t>	</a:t>
            </a:r>
            <a:r>
              <a:rPr lang="es-PE" dirty="0" smtClean="0"/>
              <a:t>Los inmuebles que sean incorporados, deberán </a:t>
            </a:r>
            <a:r>
              <a:rPr lang="es-PE" dirty="0" smtClean="0">
                <a:solidFill>
                  <a:srgbClr val="FF0000"/>
                </a:solidFill>
              </a:rPr>
              <a:t>contabilizarse en las cuentas del activo</a:t>
            </a:r>
            <a:r>
              <a:rPr lang="es-PE" dirty="0" smtClean="0"/>
              <a:t> de acuerdo a su naturaleza. Se reconocerá un incremento patrimonial en la </a:t>
            </a:r>
            <a:r>
              <a:rPr lang="es-PE" dirty="0" smtClean="0">
                <a:solidFill>
                  <a:srgbClr val="FF0000"/>
                </a:solidFill>
              </a:rPr>
              <a:t>cuenta 3201.99 Hacienda Nacional Adicional – Otros</a:t>
            </a:r>
            <a:r>
              <a:rPr lang="es-PE" dirty="0" smtClean="0"/>
              <a:t>, incluyendo su depreciación acumulada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17</a:t>
            </a:fld>
            <a:endParaRPr lang="es-PE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1979712" y="1844675"/>
          <a:ext cx="5351462" cy="944563"/>
        </p:xfrm>
        <a:graphic>
          <a:graphicData uri="http://schemas.openxmlformats.org/presentationml/2006/ole">
            <p:oleObj spid="_x0000_s66562" name="Worksheet" r:id="rId3" imgW="3724380" imgH="657225" progId="Excel.Sheet.8">
              <p:embed/>
            </p:oleObj>
          </a:graphicData>
        </a:graphic>
      </p:graphicFrame>
      <p:sp>
        <p:nvSpPr>
          <p:cNvPr id="5" name="Rectángulo 4"/>
          <p:cNvSpPr/>
          <p:nvPr/>
        </p:nvSpPr>
        <p:spPr>
          <a:xfrm>
            <a:off x="472738" y="334012"/>
            <a:ext cx="88924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Incorporación de Edificio en Administración Funcional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857224" y="3429000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Se procede al registro contable incrementando el valor del inmueble con abono a la Hacienda Nacional Adicional - Otros</a:t>
            </a:r>
            <a:endParaRPr lang="es-PE" dirty="0"/>
          </a:p>
        </p:txBody>
      </p:sp>
      <p:graphicFrame>
        <p:nvGraphicFramePr>
          <p:cNvPr id="66563" name="Object 3"/>
          <p:cNvGraphicFramePr>
            <a:graphicFrameLocks noChangeAspect="1"/>
          </p:cNvGraphicFramePr>
          <p:nvPr/>
        </p:nvGraphicFramePr>
        <p:xfrm>
          <a:off x="1979712" y="4505994"/>
          <a:ext cx="1800225" cy="1011238"/>
        </p:xfrm>
        <a:graphic>
          <a:graphicData uri="http://schemas.openxmlformats.org/presentationml/2006/ole">
            <p:oleObj spid="_x0000_s66563" name="Worksheet" r:id="rId4" imgW="1752570" imgH="980985" progId="Excel.Sheet.8">
              <p:embed/>
            </p:oleObj>
          </a:graphicData>
        </a:graphic>
      </p:graphicFrame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5292080" y="4520282"/>
          <a:ext cx="1816100" cy="996950"/>
        </p:xfrm>
        <a:graphic>
          <a:graphicData uri="http://schemas.openxmlformats.org/presentationml/2006/ole">
            <p:oleObj spid="_x0000_s66564" name="Worksheet" r:id="rId5" imgW="1752570" imgH="980985" progId="Excel.Sheet.8">
              <p:embed/>
            </p:oleObj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737776" y="4121784"/>
            <a:ext cx="908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Terreno</a:t>
            </a:r>
            <a:endParaRPr lang="es-PE" dirty="0"/>
          </a:p>
        </p:txBody>
      </p:sp>
      <p:sp>
        <p:nvSpPr>
          <p:cNvPr id="10" name="9 CuadroTexto"/>
          <p:cNvSpPr txBox="1"/>
          <p:nvPr/>
        </p:nvSpPr>
        <p:spPr>
          <a:xfrm>
            <a:off x="8146891" y="1268760"/>
            <a:ext cx="74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Pag. 8</a:t>
            </a:r>
            <a:endParaRPr lang="es-PE" dirty="0"/>
          </a:p>
        </p:txBody>
      </p:sp>
      <p:sp>
        <p:nvSpPr>
          <p:cNvPr id="11" name="10 CuadroTexto"/>
          <p:cNvSpPr txBox="1"/>
          <p:nvPr/>
        </p:nvSpPr>
        <p:spPr>
          <a:xfrm>
            <a:off x="2439730" y="4130237"/>
            <a:ext cx="864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Edificio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18</a:t>
            </a:fld>
            <a:endParaRPr lang="es-PE"/>
          </a:p>
        </p:txBody>
      </p:sp>
      <p:sp>
        <p:nvSpPr>
          <p:cNvPr id="3" name="Rectángulo 4"/>
          <p:cNvSpPr/>
          <p:nvPr/>
        </p:nvSpPr>
        <p:spPr>
          <a:xfrm>
            <a:off x="500034" y="334012"/>
            <a:ext cx="71134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IV. Reclasificación de Propiedades de Inversión</a:t>
            </a:r>
            <a:endParaRPr lang="es-ES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000100" y="1785926"/>
            <a:ext cx="75031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/>
              <a:t>Las Propiedades de Inversión son propiedades que se tienen para obtener rentas o plusvalía.</a:t>
            </a:r>
          </a:p>
          <a:p>
            <a:pPr algn="just"/>
            <a:endParaRPr lang="es-PE" dirty="0" smtClean="0"/>
          </a:p>
          <a:p>
            <a:pPr algn="just"/>
            <a:r>
              <a:rPr lang="es-PE" dirty="0" smtClean="0"/>
              <a:t>Después de aplicar la metodología para la modificación de la vida útil y la revaluación de edificios y terrenos</a:t>
            </a:r>
            <a:r>
              <a:rPr lang="es-PE" dirty="0" smtClean="0">
                <a:solidFill>
                  <a:srgbClr val="FF0000"/>
                </a:solidFill>
              </a:rPr>
              <a:t>, las entidades deberán reclasificar el valor en libros debitando a la cuenta 1509 Propiedades de Inversión, así como también la depreciación acumulada </a:t>
            </a:r>
            <a:endParaRPr lang="es-PE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19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99681" y="1052736"/>
            <a:ext cx="6924647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PE" dirty="0" smtClean="0"/>
              <a:t>Modificación de la Vida Útil</a:t>
            </a:r>
          </a:p>
          <a:p>
            <a:pPr marL="342900" indent="-342900">
              <a:buAutoNum type="arabicPeriod"/>
            </a:pPr>
            <a:r>
              <a:rPr lang="es-PE" dirty="0" smtClean="0"/>
              <a:t>Revaluación de Edificio</a:t>
            </a:r>
          </a:p>
        </p:txBody>
      </p:sp>
      <p:graphicFrame>
        <p:nvGraphicFramePr>
          <p:cNvPr id="67588" name="Object 4"/>
          <p:cNvGraphicFramePr>
            <a:graphicFrameLocks noChangeAspect="1"/>
          </p:cNvGraphicFramePr>
          <p:nvPr/>
        </p:nvGraphicFramePr>
        <p:xfrm>
          <a:off x="1146175" y="5381625"/>
          <a:ext cx="1825625" cy="996950"/>
        </p:xfrm>
        <a:graphic>
          <a:graphicData uri="http://schemas.openxmlformats.org/presentationml/2006/ole">
            <p:oleObj spid="_x0000_s67588" name="Worksheet" r:id="rId3" imgW="1762020" imgH="980985" progId="Excel.Sheet.8">
              <p:embed/>
            </p:oleObj>
          </a:graphicData>
        </a:graphic>
      </p:graphicFrame>
      <p:graphicFrame>
        <p:nvGraphicFramePr>
          <p:cNvPr id="67589" name="Object 5"/>
          <p:cNvGraphicFramePr>
            <a:graphicFrameLocks noChangeAspect="1"/>
          </p:cNvGraphicFramePr>
          <p:nvPr/>
        </p:nvGraphicFramePr>
        <p:xfrm>
          <a:off x="3786188" y="5381203"/>
          <a:ext cx="1814512" cy="996950"/>
        </p:xfrm>
        <a:graphic>
          <a:graphicData uri="http://schemas.openxmlformats.org/presentationml/2006/ole">
            <p:oleObj spid="_x0000_s67589" name="Worksheet" r:id="rId4" imgW="1752570" imgH="980985" progId="Excel.Sheet.8">
              <p:embed/>
            </p:oleObj>
          </a:graphicData>
        </a:graphic>
      </p:graphicFrame>
      <p:graphicFrame>
        <p:nvGraphicFramePr>
          <p:cNvPr id="67590" name="Object 6"/>
          <p:cNvGraphicFramePr>
            <a:graphicFrameLocks noChangeAspect="1"/>
          </p:cNvGraphicFramePr>
          <p:nvPr/>
        </p:nvGraphicFramePr>
        <p:xfrm>
          <a:off x="6329363" y="5384800"/>
          <a:ext cx="1893887" cy="996950"/>
        </p:xfrm>
        <a:graphic>
          <a:graphicData uri="http://schemas.openxmlformats.org/presentationml/2006/ole">
            <p:oleObj spid="_x0000_s67590" name="Worksheet" r:id="rId5" imgW="1828710" imgH="980985" progId="Excel.Sheet.8">
              <p:embed/>
            </p:oleObj>
          </a:graphicData>
        </a:graphic>
      </p:graphicFrame>
      <p:sp>
        <p:nvSpPr>
          <p:cNvPr id="9" name="Rectángulo 4"/>
          <p:cNvSpPr/>
          <p:nvPr/>
        </p:nvSpPr>
        <p:spPr>
          <a:xfrm>
            <a:off x="500034" y="334012"/>
            <a:ext cx="65454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Caso de Propiedades de Inversión - Edificio</a:t>
            </a:r>
            <a:endParaRPr lang="es-ES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67591" name="Object 7"/>
          <p:cNvGraphicFramePr>
            <a:graphicFrameLocks noChangeAspect="1"/>
          </p:cNvGraphicFramePr>
          <p:nvPr/>
        </p:nvGraphicFramePr>
        <p:xfrm>
          <a:off x="1331913" y="2584450"/>
          <a:ext cx="7038975" cy="2430463"/>
        </p:xfrm>
        <a:graphic>
          <a:graphicData uri="http://schemas.openxmlformats.org/presentationml/2006/ole">
            <p:oleObj spid="_x0000_s67591" name="Worksheet" r:id="rId6" imgW="6238890" imgH="2152560" progId="Excel.Sheet.8">
              <p:embed/>
            </p:oleObj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583465" y="1749288"/>
            <a:ext cx="6926448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dirty="0" smtClean="0"/>
              <a:t>3.   Monto Reestructurado de la Vida Útil y El Excedente de Revaluación </a:t>
            </a:r>
            <a:endParaRPr lang="es-PE" dirty="0"/>
          </a:p>
        </p:txBody>
      </p:sp>
      <p:sp>
        <p:nvSpPr>
          <p:cNvPr id="10" name="9 CuadroTexto"/>
          <p:cNvSpPr txBox="1"/>
          <p:nvPr/>
        </p:nvSpPr>
        <p:spPr>
          <a:xfrm>
            <a:off x="4923584" y="1042856"/>
            <a:ext cx="74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>
                <a:hlinkClick r:id="rId7" action="ppaction://hlinksldjump"/>
              </a:rPr>
              <a:t>Pag</a:t>
            </a:r>
            <a:r>
              <a:rPr lang="es-PE" dirty="0" smtClean="0"/>
              <a:t>. 5</a:t>
            </a:r>
            <a:endParaRPr lang="es-PE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912208" y="1304180"/>
            <a:ext cx="862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>
                <a:hlinkClick r:id="rId8" action="ppaction://hlinksldjump"/>
              </a:rPr>
              <a:t>Pag</a:t>
            </a:r>
            <a:r>
              <a:rPr lang="es-PE" dirty="0" smtClean="0"/>
              <a:t>. 10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67544" y="620688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Times New Roman" pitchFamily="18" charset="0"/>
                <a:cs typeface="Arial" pitchFamily="34" charset="0"/>
              </a:rPr>
              <a:t>PRESENTACION</a:t>
            </a:r>
            <a:endParaRPr kumimoji="0" lang="es-PE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755576" y="2348880"/>
            <a:ext cx="7848872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La presente exposición tiene la finalidad de brindar información a los usuarios de las Entidades y/o Unidades Ejecutoras del Sector Público, la forma de utilizar de manera adecuada el “</a:t>
            </a:r>
            <a:r>
              <a:rPr lang="es-PE" sz="1600" dirty="0" smtClean="0">
                <a:latin typeface="Arial" pitchFamily="34" charset="0"/>
                <a:cs typeface="Arial" pitchFamily="34" charset="0"/>
              </a:rPr>
              <a:t>Módulo de Revaluación de Edificios y Terrenos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”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, ingresar al  link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acceso 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Arial" pitchFamily="34" charset="0"/>
                <a:hlinkClick r:id="rId2"/>
              </a:rPr>
              <a:t>https://apps4.mineco.gob.pe/revaluacion-inmueble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Aplicativo WEB, de uso de 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todas las entidades del Gobierno Nacional, Gobierno Regional y Gobierno Local.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PE" sz="1600" dirty="0" smtClean="0"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PE" sz="1600" dirty="0" smtClean="0">
                <a:latin typeface="Arial" pitchFamily="34" charset="0"/>
                <a:cs typeface="Arial" pitchFamily="34" charset="0"/>
              </a:rPr>
              <a:t>La Información Patrimonial deberá ser registrada por el responsable de la oficina de Control Patrimonial, previamente conciliada con la Oficina de Contabilidad.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</a:t>
            </a:fld>
            <a:endParaRPr lang="es-PE"/>
          </a:p>
        </p:txBody>
      </p:sp>
      <p:pic>
        <p:nvPicPr>
          <p:cNvPr id="1026" name="Imagen 2" descr="Descripción: Descripción: Descripción: cid:image002.jpg@01CDBB74.81CF76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200798"/>
            <a:ext cx="1000132" cy="37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21672"/>
            <a:ext cx="7919864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20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6929454" y="3570672"/>
            <a:ext cx="1857388" cy="100013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7032"/>
              <a:gd name="adj8" fmla="val -1964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Ingresar Usuario y Contraseña solo en mayúsculas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Llamada con línea 3"/>
          <p:cNvSpPr/>
          <p:nvPr/>
        </p:nvSpPr>
        <p:spPr>
          <a:xfrm>
            <a:off x="7072330" y="497762"/>
            <a:ext cx="1857388" cy="264320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91143"/>
              <a:gd name="adj6" fmla="val -34023"/>
              <a:gd name="adj7" fmla="val 39432"/>
              <a:gd name="adj8" fmla="val -2235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Usuario debe ser las 4 iniciales y el numero de su ejecutora completados con ceros a la izquierda hasta llegar a seis dígitos DGCP######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71472" y="500042"/>
            <a:ext cx="1936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Ingreso al Modulo </a:t>
            </a:r>
            <a:endParaRPr lang="es-PE" dirty="0"/>
          </a:p>
        </p:txBody>
      </p:sp>
      <p:grpSp>
        <p:nvGrpSpPr>
          <p:cNvPr id="10" name="9 Grupo"/>
          <p:cNvGrpSpPr/>
          <p:nvPr/>
        </p:nvGrpSpPr>
        <p:grpSpPr>
          <a:xfrm>
            <a:off x="2672496" y="4645600"/>
            <a:ext cx="1016578" cy="1121064"/>
            <a:chOff x="2607364" y="4468176"/>
            <a:chExt cx="1109006" cy="1224136"/>
          </a:xfrm>
        </p:grpSpPr>
        <p:pic>
          <p:nvPicPr>
            <p:cNvPr id="70660" name="Picture 4" descr="https://encrypted-tbn0.gstatic.com/images?q=tbn:ANd9GcRy2Prwy5_T9bEnawuHMJe5H08rI7F8buVz-R21Pj38ezesYlv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7364" y="4468176"/>
              <a:ext cx="1109006" cy="1224136"/>
            </a:xfrm>
            <a:prstGeom prst="rect">
              <a:avLst/>
            </a:prstGeom>
            <a:noFill/>
          </p:spPr>
        </p:pic>
        <p:sp>
          <p:nvSpPr>
            <p:cNvPr id="9" name="8 CuadroTexto"/>
            <p:cNvSpPr txBox="1"/>
            <p:nvPr/>
          </p:nvSpPr>
          <p:spPr>
            <a:xfrm>
              <a:off x="2816512" y="4750096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dirty="0" smtClean="0"/>
                <a:t>2015</a:t>
              </a:r>
              <a:endParaRPr lang="es-PE" dirty="0"/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2625430" y="4661520"/>
            <a:ext cx="1016578" cy="1121064"/>
            <a:chOff x="2607364" y="4468176"/>
            <a:chExt cx="1109006" cy="1224136"/>
          </a:xfrm>
        </p:grpSpPr>
        <p:pic>
          <p:nvPicPr>
            <p:cNvPr id="12" name="Picture 4" descr="https://encrypted-tbn0.gstatic.com/images?q=tbn:ANd9GcRy2Prwy5_T9bEnawuHMJe5H08rI7F8buVz-R21Pj38ezesYlv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07364" y="4468176"/>
              <a:ext cx="1109006" cy="1224136"/>
            </a:xfrm>
            <a:prstGeom prst="rect">
              <a:avLst/>
            </a:prstGeom>
            <a:noFill/>
          </p:spPr>
        </p:pic>
        <p:sp>
          <p:nvSpPr>
            <p:cNvPr id="13" name="12 CuadroTexto"/>
            <p:cNvSpPr txBox="1"/>
            <p:nvPr/>
          </p:nvSpPr>
          <p:spPr>
            <a:xfrm>
              <a:off x="2816512" y="4750096"/>
              <a:ext cx="712091" cy="403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dirty="0" smtClean="0"/>
                <a:t>2014</a:t>
              </a:r>
              <a:endParaRPr lang="es-PE" dirty="0"/>
            </a:p>
          </p:txBody>
        </p:sp>
      </p:grpSp>
      <p:sp>
        <p:nvSpPr>
          <p:cNvPr id="14" name="13 Elipse"/>
          <p:cNvSpPr/>
          <p:nvPr/>
        </p:nvSpPr>
        <p:spPr>
          <a:xfrm>
            <a:off x="5652120" y="3181912"/>
            <a:ext cx="64807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2" y="1071546"/>
            <a:ext cx="8443154" cy="504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21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7143768" y="2786058"/>
            <a:ext cx="1857388" cy="785818"/>
          </a:xfrm>
          <a:prstGeom prst="borderCallout3">
            <a:avLst>
              <a:gd name="adj1" fmla="val 18750"/>
              <a:gd name="adj2" fmla="val -2609"/>
              <a:gd name="adj3" fmla="val 17096"/>
              <a:gd name="adj4" fmla="val -17811"/>
              <a:gd name="adj5" fmla="val 104961"/>
              <a:gd name="adj6" fmla="val -25254"/>
              <a:gd name="adj7" fmla="val -104607"/>
              <a:gd name="adj8" fmla="val 903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retornar a  la ventana principal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809943" y="1969747"/>
            <a:ext cx="3222035" cy="1428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Llamada con línea 3"/>
          <p:cNvSpPr/>
          <p:nvPr/>
        </p:nvSpPr>
        <p:spPr>
          <a:xfrm>
            <a:off x="3286116" y="3071810"/>
            <a:ext cx="1643074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24432"/>
              <a:gd name="adj8" fmla="val -5632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Menú Principal 04 opciones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71472" y="500042"/>
            <a:ext cx="2569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Pantalla Principal – Menú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22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1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 Menú Inmuebles y Unidades de Activo  </a:t>
            </a:r>
            <a:endParaRPr lang="es-PE" dirty="0"/>
          </a:p>
        </p:txBody>
      </p:sp>
      <p:pic>
        <p:nvPicPr>
          <p:cNvPr id="1034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98" y="1016953"/>
            <a:ext cx="8429620" cy="5089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8429684" cy="516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23</a:t>
            </a:fld>
            <a:endParaRPr lang="es-PE"/>
          </a:p>
        </p:txBody>
      </p:sp>
      <p:sp>
        <p:nvSpPr>
          <p:cNvPr id="4" name="3 Rectángulo"/>
          <p:cNvSpPr/>
          <p:nvPr/>
        </p:nvSpPr>
        <p:spPr>
          <a:xfrm>
            <a:off x="1755424" y="2111217"/>
            <a:ext cx="578829" cy="174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4 Llamada con línea 3"/>
          <p:cNvSpPr/>
          <p:nvPr/>
        </p:nvSpPr>
        <p:spPr>
          <a:xfrm>
            <a:off x="2399222" y="2786058"/>
            <a:ext cx="1857388" cy="64294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57416"/>
              <a:gd name="adj8" fmla="val -286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ingresar Nueva Sede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Llamada con línea 3"/>
          <p:cNvSpPr/>
          <p:nvPr/>
        </p:nvSpPr>
        <p:spPr>
          <a:xfrm>
            <a:off x="2578918" y="3571876"/>
            <a:ext cx="1857388" cy="64294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89715"/>
              <a:gd name="adj8" fmla="val -286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modificar la Sede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8" name="7 Llamada con línea 3"/>
          <p:cNvSpPr/>
          <p:nvPr/>
        </p:nvSpPr>
        <p:spPr>
          <a:xfrm>
            <a:off x="2745106" y="4357694"/>
            <a:ext cx="1857388" cy="64294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312092"/>
              <a:gd name="adj8" fmla="val -2921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borrar la Sede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571472" y="500042"/>
            <a:ext cx="2287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1.1 Registro de Sedes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552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1.1 Registro del nombre de la Sede  </a:t>
            </a:r>
            <a:endParaRPr lang="es-PE" dirty="0"/>
          </a:p>
        </p:txBody>
      </p:sp>
      <p:pic>
        <p:nvPicPr>
          <p:cNvPr id="1013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16954"/>
            <a:ext cx="8358246" cy="508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739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 Registro de Inmuebles y Unidades de Activo </a:t>
            </a:r>
            <a:endParaRPr lang="es-PE" dirty="0"/>
          </a:p>
        </p:txBody>
      </p:sp>
      <p:pic>
        <p:nvPicPr>
          <p:cNvPr id="1003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382" y="1027404"/>
            <a:ext cx="8341336" cy="511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Llamada con línea 3"/>
          <p:cNvSpPr/>
          <p:nvPr/>
        </p:nvSpPr>
        <p:spPr>
          <a:xfrm>
            <a:off x="4786314" y="3357562"/>
            <a:ext cx="257176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14365"/>
              <a:gd name="adj8" fmla="val -2642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registrar la Administración Funcional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496" y="1071546"/>
            <a:ext cx="8341222" cy="500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26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2571736" y="4000504"/>
            <a:ext cx="2157366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69767"/>
              <a:gd name="adj8" fmla="val -286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registrar los datos del inmueble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Llamada con línea 3"/>
          <p:cNvSpPr/>
          <p:nvPr/>
        </p:nvSpPr>
        <p:spPr>
          <a:xfrm>
            <a:off x="5357818" y="3714752"/>
            <a:ext cx="2157366" cy="1285884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76492"/>
              <a:gd name="adj8" fmla="val -2809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registrar los datos del Terreno y Edificio, luego de registrado el inmueble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71472" y="500042"/>
            <a:ext cx="287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1.2.1 Propiedad Institucional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584" y="1014636"/>
            <a:ext cx="8207896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27</a:t>
            </a:fld>
            <a:endParaRPr lang="es-P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9387" y="2872523"/>
            <a:ext cx="2533657" cy="82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571472" y="500042"/>
            <a:ext cx="3092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datos del Inmueble</a:t>
            </a:r>
            <a:endParaRPr lang="es-PE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950" y="2465099"/>
            <a:ext cx="2458555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Llamada con línea 3"/>
          <p:cNvSpPr/>
          <p:nvPr/>
        </p:nvSpPr>
        <p:spPr>
          <a:xfrm>
            <a:off x="1714480" y="5000636"/>
            <a:ext cx="2371680" cy="100013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46837"/>
              <a:gd name="adj8" fmla="val 12818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En caso de seleccionar NO en el terreno, deberá explicar en la Observación 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3347864" y="4314362"/>
            <a:ext cx="172819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11 Llamada con línea 3"/>
          <p:cNvSpPr/>
          <p:nvPr/>
        </p:nvSpPr>
        <p:spPr>
          <a:xfrm>
            <a:off x="6300192" y="836712"/>
            <a:ext cx="2371680" cy="1656184"/>
          </a:xfrm>
          <a:prstGeom prst="borderCallout3">
            <a:avLst>
              <a:gd name="adj1" fmla="val 51358"/>
              <a:gd name="adj2" fmla="val -3505"/>
              <a:gd name="adj3" fmla="val 52369"/>
              <a:gd name="adj4" fmla="val -11404"/>
              <a:gd name="adj5" fmla="val 213674"/>
              <a:gd name="adj6" fmla="val -15961"/>
              <a:gd name="adj7" fmla="val 213284"/>
              <a:gd name="adj8" fmla="val -4654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En caso de seleccionar SI en ¿Tiene costos posteriores? se hará un registro adicional en Unidades de Activo (Edificios)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9350" y="3685886"/>
            <a:ext cx="2447106" cy="138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Llamada con línea 3"/>
          <p:cNvSpPr/>
          <p:nvPr/>
        </p:nvSpPr>
        <p:spPr>
          <a:xfrm>
            <a:off x="5584696" y="5002908"/>
            <a:ext cx="2371680" cy="100013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41378"/>
              <a:gd name="adj8" fmla="val -3582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Derecho de superficie según convenio, contrato, etc.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1784" y="3248834"/>
            <a:ext cx="123444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1784" y="2707965"/>
            <a:ext cx="121539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570" y="1000108"/>
            <a:ext cx="8334148" cy="516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28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097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Unidades de Activo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5313676" y="3857628"/>
            <a:ext cx="2371680" cy="100013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13703"/>
              <a:gd name="adj8" fmla="val -2719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registrar los datos del Terreno y Edificio según el inmueble seleccionado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82" y="1071546"/>
            <a:ext cx="832753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29</a:t>
            </a:fld>
            <a:endParaRPr lang="es-P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302" y="2770091"/>
            <a:ext cx="2209806" cy="427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1207" y="3558429"/>
            <a:ext cx="1476379" cy="43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571472" y="500042"/>
            <a:ext cx="2064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del Terreno</a:t>
            </a:r>
            <a:endParaRPr lang="es-PE" dirty="0"/>
          </a:p>
        </p:txBody>
      </p:sp>
      <p:sp>
        <p:nvSpPr>
          <p:cNvPr id="8" name="7 Llamada con línea 3"/>
          <p:cNvSpPr/>
          <p:nvPr/>
        </p:nvSpPr>
        <p:spPr>
          <a:xfrm>
            <a:off x="857224" y="4714884"/>
            <a:ext cx="3071834" cy="1285884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99842"/>
              <a:gd name="adj8" fmla="val 647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Cuando el tipo sea </a:t>
            </a:r>
            <a:r>
              <a:rPr lang="es-PE" dirty="0" smtClean="0">
                <a:solidFill>
                  <a:srgbClr val="FF0000"/>
                </a:solidFill>
              </a:rPr>
              <a:t>Transferencias</a:t>
            </a:r>
            <a:r>
              <a:rPr lang="es-PE" dirty="0" smtClean="0">
                <a:solidFill>
                  <a:schemeClr val="tx1"/>
                </a:solidFill>
              </a:rPr>
              <a:t> o </a:t>
            </a:r>
            <a:r>
              <a:rPr lang="es-PE" dirty="0" smtClean="0">
                <a:solidFill>
                  <a:srgbClr val="FF0000"/>
                </a:solidFill>
              </a:rPr>
              <a:t>Afectación en Uso</a:t>
            </a:r>
            <a:r>
              <a:rPr lang="es-PE" dirty="0" smtClean="0">
                <a:solidFill>
                  <a:schemeClr val="tx1"/>
                </a:solidFill>
              </a:rPr>
              <a:t> se utilizara la fecha de Inicial y no la fecha de Incorporación Patrimonial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96257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7405" y="2029248"/>
            <a:ext cx="223780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</a:t>
            </a:fld>
            <a:endParaRPr lang="es-PE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="" xmlns:p14="http://schemas.microsoft.com/office/powerpoint/2010/main" val="3307115404"/>
              </p:ext>
            </p:extLst>
          </p:nvPr>
        </p:nvGraphicFramePr>
        <p:xfrm>
          <a:off x="482599" y="385713"/>
          <a:ext cx="2997201" cy="6218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ángulo 6"/>
          <p:cNvSpPr/>
          <p:nvPr/>
        </p:nvSpPr>
        <p:spPr>
          <a:xfrm>
            <a:off x="3643306" y="500042"/>
            <a:ext cx="4913341" cy="4071966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Estos cuatro puntos son los que trata la Directiva de Metodología para la Modificación de la Vida Útil de Edificios, Revaluación de Edificios y Terrenos, Identificación e Incorporación de Edificios y Terrenos en Administración Funcional y Reclasificación de Propiedades de Inversión en las Entidades Gubernamentales</a:t>
            </a:r>
            <a:endParaRPr lang="es-PE" sz="2400" dirty="0" smtClean="0"/>
          </a:p>
          <a:p>
            <a:pPr algn="ctr"/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PE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2"/>
          <p:cNvSpPr txBox="1"/>
          <p:nvPr/>
        </p:nvSpPr>
        <p:spPr>
          <a:xfrm>
            <a:off x="3428992" y="5000636"/>
            <a:ext cx="5435600" cy="120032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>
                <a:solidFill>
                  <a:srgbClr val="984807"/>
                </a:solidFill>
              </a:rPr>
              <a:t>Las Oficinas de Patrimonio y Contabilidad o quienes hagan sus veces, deberán, previo al registro en el aplicativo informático, realizar una conciliación de los saldos al 31.12.13 de Edificios y Terrenos</a:t>
            </a:r>
            <a:r>
              <a:rPr lang="es-PE" dirty="0" smtClean="0">
                <a:solidFill>
                  <a:srgbClr val="FF0000"/>
                </a:solidFill>
              </a:rPr>
              <a:t>.</a:t>
            </a:r>
            <a:endParaRPr lang="es-PE" dirty="0">
              <a:solidFill>
                <a:srgbClr val="FF0000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30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845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Unidad de Activo - Terreno </a:t>
            </a:r>
            <a:endParaRPr lang="es-PE" dirty="0"/>
          </a:p>
        </p:txBody>
      </p:sp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164" y="1071546"/>
            <a:ext cx="8253116" cy="504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104" y="1071546"/>
            <a:ext cx="824517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31</a:t>
            </a:fld>
            <a:endParaRPr lang="es-P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776805"/>
            <a:ext cx="2347919" cy="58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5" y="4211111"/>
            <a:ext cx="1500198" cy="32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571472" y="500042"/>
            <a:ext cx="4096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Unidades de Activo - Edificios </a:t>
            </a:r>
            <a:endParaRPr lang="es-PE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7189" y="1760013"/>
            <a:ext cx="2294680" cy="9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357563"/>
            <a:ext cx="235745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Llamada con línea 3"/>
          <p:cNvSpPr/>
          <p:nvPr/>
        </p:nvSpPr>
        <p:spPr>
          <a:xfrm>
            <a:off x="1572174" y="4509120"/>
            <a:ext cx="4367978" cy="1491648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47982"/>
              <a:gd name="adj8" fmla="val 3784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Cuando el tipo sea </a:t>
            </a:r>
            <a:r>
              <a:rPr lang="es-PE" dirty="0" smtClean="0">
                <a:solidFill>
                  <a:srgbClr val="FF0000"/>
                </a:solidFill>
              </a:rPr>
              <a:t>Transferencias</a:t>
            </a:r>
            <a:r>
              <a:rPr lang="es-PE" dirty="0" smtClean="0">
                <a:solidFill>
                  <a:schemeClr val="tx1"/>
                </a:solidFill>
              </a:rPr>
              <a:t> o </a:t>
            </a:r>
            <a:r>
              <a:rPr lang="es-PE" dirty="0" smtClean="0">
                <a:solidFill>
                  <a:srgbClr val="FF0000"/>
                </a:solidFill>
              </a:rPr>
              <a:t>Afectación en Uso</a:t>
            </a:r>
            <a:r>
              <a:rPr lang="es-PE" dirty="0" smtClean="0">
                <a:solidFill>
                  <a:schemeClr val="tx1"/>
                </a:solidFill>
              </a:rPr>
              <a:t> se utilizara la fecha  Inicial y no la fecha de Incorporación Patrimonial para determinar su depreciación real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18829"/>
            <a:ext cx="8135888" cy="511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32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508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Propiedad Institucional </a:t>
            </a:r>
            <a:endParaRPr lang="es-PE" dirty="0"/>
          </a:p>
        </p:txBody>
      </p:sp>
      <p:sp>
        <p:nvSpPr>
          <p:cNvPr id="7" name="6 Llamada con línea 3"/>
          <p:cNvSpPr/>
          <p:nvPr/>
        </p:nvSpPr>
        <p:spPr>
          <a:xfrm>
            <a:off x="1133286" y="3866748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-8155"/>
              <a:gd name="adj6" fmla="val -15171"/>
              <a:gd name="adj7" fmla="val -231043"/>
              <a:gd name="adj8" fmla="val 7824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Procesar Revaluación, estado de Procesado en NO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3851920" y="3933056"/>
            <a:ext cx="4608512" cy="1872208"/>
          </a:xfrm>
          <a:prstGeom prst="borderCallout3">
            <a:avLst>
              <a:gd name="adj1" fmla="val 18750"/>
              <a:gd name="adj2" fmla="val -2609"/>
              <a:gd name="adj3" fmla="val 18916"/>
              <a:gd name="adj4" fmla="val -9267"/>
              <a:gd name="adj5" fmla="val -28502"/>
              <a:gd name="adj6" fmla="val -9489"/>
              <a:gd name="adj7" fmla="val -28135"/>
              <a:gd name="adj8" fmla="val 17033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Al seleccionar SI en Costos posteriores, la Unidad de Activo - Edificio se deberá registrar otro registro diferenciando el Nombre del Activo perteneciente a un mismo inmueble, disminuyendo la nueva vida útil en proporción a la fecha de </a:t>
            </a:r>
            <a:r>
              <a:rPr lang="es-PE" dirty="0" err="1" smtClean="0">
                <a:solidFill>
                  <a:schemeClr val="tx1"/>
                </a:solidFill>
              </a:rPr>
              <a:t>Incorp</a:t>
            </a:r>
            <a:r>
              <a:rPr lang="es-PE" dirty="0" smtClean="0">
                <a:solidFill>
                  <a:schemeClr val="tx1"/>
                </a:solidFill>
              </a:rPr>
              <a:t>. Patrimonial </a:t>
            </a:r>
            <a:r>
              <a:rPr lang="es-PE" smtClean="0">
                <a:solidFill>
                  <a:schemeClr val="tx1"/>
                </a:solidFill>
              </a:rPr>
              <a:t>y aumentando el % de </a:t>
            </a:r>
            <a:r>
              <a:rPr lang="es-PE" dirty="0" smtClean="0">
                <a:solidFill>
                  <a:schemeClr val="tx1"/>
                </a:solidFill>
              </a:rPr>
              <a:t>la tasa de depreciación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33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4786314" y="3786190"/>
            <a:ext cx="2157366" cy="1571636"/>
          </a:xfrm>
          <a:prstGeom prst="borderCallout3">
            <a:avLst>
              <a:gd name="adj1" fmla="val 18750"/>
              <a:gd name="adj2" fmla="val -2609"/>
              <a:gd name="adj3" fmla="val 18398"/>
              <a:gd name="adj4" fmla="val -25351"/>
              <a:gd name="adj5" fmla="val 104961"/>
              <a:gd name="adj6" fmla="val -25254"/>
              <a:gd name="adj7" fmla="val -28023"/>
              <a:gd name="adj8" fmla="val -233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Luego de Procesar la Revaluación del inmueble y sus unidades de activo su estado cambia a SI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508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Propiedad Institucional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1928794" y="3714752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202841"/>
              <a:gd name="adj8" fmla="val 1127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Estado de la UE: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Aperturado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Cerrado 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34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69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Detalle de Unidad de Activo - Terreno</a:t>
            </a:r>
            <a:endParaRPr lang="es-PE" dirty="0"/>
          </a:p>
        </p:txBody>
      </p:sp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832" y="1027404"/>
            <a:ext cx="8330886" cy="511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416" y="1016954"/>
            <a:ext cx="8245864" cy="5089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27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Visualización del Calculo de la Revaluación del Terreno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429388" y="5000636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31322"/>
              <a:gd name="adj8" fmla="val -5811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excedente de Revaluación a la 3001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3143240" y="5000636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28346"/>
              <a:gd name="adj8" fmla="val 4847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Nuevo Valor en libros a la 1502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6043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Asientos Contables por Unidad de Activo - Terreno</a:t>
            </a:r>
            <a:endParaRPr lang="es-PE" dirty="0"/>
          </a:p>
        </p:txBody>
      </p:sp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593" y="1061096"/>
            <a:ext cx="792384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650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Detalle de Unidad de Activo - Edificio</a:t>
            </a:r>
            <a:endParaRPr lang="es-PE" dirty="0"/>
          </a:p>
        </p:txBody>
      </p:sp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887" y="1000108"/>
            <a:ext cx="826139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436" y="986460"/>
            <a:ext cx="8786874" cy="516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38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6237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Visualización del Calculo de la Vida Útil y Revaluación del Edificio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4714876" y="2357430"/>
            <a:ext cx="1714512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186901"/>
              <a:gd name="adj8" fmla="val 50750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Depreciación Acumulada disminuye 1508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6858016" y="2357430"/>
            <a:ext cx="1857388" cy="714380"/>
          </a:xfrm>
          <a:prstGeom prst="borderCallout3">
            <a:avLst>
              <a:gd name="adj1" fmla="val 18750"/>
              <a:gd name="adj2" fmla="val -2609"/>
              <a:gd name="adj3" fmla="val 43071"/>
              <a:gd name="adj4" fmla="val -18825"/>
              <a:gd name="adj5" fmla="val 104961"/>
              <a:gd name="adj6" fmla="val -25254"/>
              <a:gd name="adj7" fmla="val 182901"/>
              <a:gd name="adj8" fmla="val -23824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Depreciación Acumulada actual 3401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Llamada con línea 3"/>
          <p:cNvSpPr/>
          <p:nvPr/>
        </p:nvSpPr>
        <p:spPr>
          <a:xfrm>
            <a:off x="2428860" y="5357826"/>
            <a:ext cx="1714512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112569"/>
              <a:gd name="adj8" fmla="val 18257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Aumento del costo 1501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8" name="7 Llamada con línea 3"/>
          <p:cNvSpPr/>
          <p:nvPr/>
        </p:nvSpPr>
        <p:spPr>
          <a:xfrm>
            <a:off x="4643438" y="5357826"/>
            <a:ext cx="1714512" cy="714380"/>
          </a:xfrm>
          <a:prstGeom prst="borderCallout3">
            <a:avLst>
              <a:gd name="adj1" fmla="val 18750"/>
              <a:gd name="adj2" fmla="val -2609"/>
              <a:gd name="adj3" fmla="val 28857"/>
              <a:gd name="adj4" fmla="val -15971"/>
              <a:gd name="adj5" fmla="val 104961"/>
              <a:gd name="adj6" fmla="val -25254"/>
              <a:gd name="adj7" fmla="val -92041"/>
              <a:gd name="adj8" fmla="val 588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Aumento de la depreciación 1508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9" name="8 Llamada con línea 3"/>
          <p:cNvSpPr/>
          <p:nvPr/>
        </p:nvSpPr>
        <p:spPr>
          <a:xfrm>
            <a:off x="6858016" y="5349200"/>
            <a:ext cx="1714512" cy="714380"/>
          </a:xfrm>
          <a:prstGeom prst="borderCallout3">
            <a:avLst>
              <a:gd name="adj1" fmla="val 18750"/>
              <a:gd name="adj2" fmla="val -2609"/>
              <a:gd name="adj3" fmla="val 28404"/>
              <a:gd name="adj4" fmla="val -15876"/>
              <a:gd name="adj5" fmla="val 104961"/>
              <a:gd name="adj6" fmla="val -25254"/>
              <a:gd name="adj7" fmla="val -71236"/>
              <a:gd name="adj8" fmla="val -6687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excedente  del costo 3001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0" name="9 Llamada con línea 3"/>
          <p:cNvSpPr/>
          <p:nvPr/>
        </p:nvSpPr>
        <p:spPr>
          <a:xfrm>
            <a:off x="7215206" y="3214686"/>
            <a:ext cx="1714512" cy="1857388"/>
          </a:xfrm>
          <a:prstGeom prst="borderCallout3">
            <a:avLst>
              <a:gd name="adj1" fmla="val 18750"/>
              <a:gd name="adj2" fmla="val -2609"/>
              <a:gd name="adj3" fmla="val 28404"/>
              <a:gd name="adj4" fmla="val -15876"/>
              <a:gd name="adj5" fmla="val 79201"/>
              <a:gd name="adj6" fmla="val -27114"/>
              <a:gd name="adj7" fmla="val 30850"/>
              <a:gd name="adj8" fmla="val -46405"/>
            </a:avLst>
          </a:prstGeom>
          <a:gradFill flip="none" rotWithShape="1">
            <a:gsLst>
              <a:gs pos="0">
                <a:schemeClr val="accent3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3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3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La depreciación acumulada no puede ser negativa, error en el calculo dep. acum. al 3.00% &lt; 1.25%  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39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946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Asientos Contables por Unidad de Activo - Edificio</a:t>
            </a:r>
            <a:endParaRPr lang="es-PE" dirty="0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000107"/>
            <a:ext cx="6572296" cy="51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</a:t>
            </a:fld>
            <a:endParaRPr lang="es-PE"/>
          </a:p>
        </p:txBody>
      </p:sp>
      <p:sp>
        <p:nvSpPr>
          <p:cNvPr id="4" name="3 Rectángulo"/>
          <p:cNvSpPr/>
          <p:nvPr/>
        </p:nvSpPr>
        <p:spPr>
          <a:xfrm>
            <a:off x="516560" y="966369"/>
            <a:ext cx="8064896" cy="584775"/>
          </a:xfrm>
          <a:prstGeom prst="rect">
            <a:avLst/>
          </a:prstGeom>
          <a:ln w="1905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s-PE" sz="1600" b="1" i="1" dirty="0" smtClean="0"/>
              <a:t>“CIERRE CONTABLE Y PRESENTACIÓN DE INFORMACIÓN PARA LA ELABORACIÓN DE LA CUENTA GENERAL DE LA REPÚBLICA POR LAS ENTIDADES GUBERNAMENTALES DEL ESTADO”</a:t>
            </a:r>
            <a:endParaRPr lang="es-PE" sz="1600" dirty="0"/>
          </a:p>
        </p:txBody>
      </p:sp>
      <p:sp>
        <p:nvSpPr>
          <p:cNvPr id="5" name="4 Rectángulo"/>
          <p:cNvSpPr/>
          <p:nvPr/>
        </p:nvSpPr>
        <p:spPr>
          <a:xfrm>
            <a:off x="533286" y="1608941"/>
            <a:ext cx="55446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600" b="1" i="1" dirty="0" smtClean="0"/>
              <a:t>13. ELABORACIÓN Y PRESENTACIÓN DE ESTADOS FINANCIEROS</a:t>
            </a:r>
            <a:endParaRPr lang="es-PE" sz="1600" dirty="0"/>
          </a:p>
        </p:txBody>
      </p:sp>
      <p:sp>
        <p:nvSpPr>
          <p:cNvPr id="6" name="5 Rectángulo"/>
          <p:cNvSpPr/>
          <p:nvPr/>
        </p:nvSpPr>
        <p:spPr>
          <a:xfrm>
            <a:off x="958209" y="1844824"/>
            <a:ext cx="799288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400" i="1" dirty="0" smtClean="0"/>
              <a:t>En el Módulo de Revaluación de Edificios y Terrenos se registrará la información de acuerdo a lo establecido en el segundo párrafo del numeral 8 de la Directiva Nº 002-2014-EF/51.01: “la responsabilidad del registro en el módulo de revaluación de edificios y terrenos o la migración a éste, estará a cargo de la Oficina responsable del Control Patrimonial o quien haga sus veces en la entidad, información que previamente a su ingreso, será conciliada con la Oficina de Contabilidad o quien haga sus veces”.</a:t>
            </a:r>
          </a:p>
          <a:p>
            <a:pPr algn="just"/>
            <a:endParaRPr lang="es-PE" sz="800" i="1" dirty="0" smtClean="0"/>
          </a:p>
          <a:p>
            <a:pPr algn="just"/>
            <a:r>
              <a:rPr lang="es-PE" sz="1400" i="1" dirty="0" smtClean="0"/>
              <a:t>La contabilización de las operaciones derivadas del registro en el aplicativo web “Módulo de Revaluación de Edificios y Terrenos” se efectuará en las Operaciones Complementarias siguientes que se encuentran en la Tabla de Operaciones:</a:t>
            </a:r>
          </a:p>
          <a:p>
            <a:pPr algn="just"/>
            <a:endParaRPr lang="es-PE" sz="800" i="1" dirty="0" smtClean="0"/>
          </a:p>
          <a:p>
            <a:pPr algn="just">
              <a:buFont typeface="Wingdings" pitchFamily="2" charset="2"/>
              <a:buChar char="ü"/>
            </a:pPr>
            <a:r>
              <a:rPr lang="es-PE" sz="1400" b="1" i="1" dirty="0" smtClean="0"/>
              <a:t>C-100000-206 Revaluación de Edificios y Terrenos</a:t>
            </a:r>
          </a:p>
          <a:p>
            <a:pPr algn="just">
              <a:buFont typeface="Wingdings" pitchFamily="2" charset="2"/>
              <a:buChar char="ü"/>
            </a:pPr>
            <a:r>
              <a:rPr lang="es-PE" sz="1400" b="1" i="1" dirty="0" smtClean="0"/>
              <a:t>C-100000-207 Incorporación de Edificios y Terrenos en Administración Funcional</a:t>
            </a:r>
          </a:p>
          <a:p>
            <a:pPr algn="just">
              <a:buFont typeface="Wingdings" pitchFamily="2" charset="2"/>
              <a:buChar char="ü"/>
            </a:pPr>
            <a:r>
              <a:rPr lang="es-PE" sz="1400" b="1" i="1" dirty="0" smtClean="0"/>
              <a:t>C-100000-209 Reclasificación de Edificios y Terrenos a Propiedades de Inversión</a:t>
            </a:r>
          </a:p>
          <a:p>
            <a:pPr algn="just">
              <a:buFont typeface="Wingdings" pitchFamily="2" charset="2"/>
              <a:buChar char="ü"/>
            </a:pPr>
            <a:r>
              <a:rPr lang="es-PE" sz="1400" b="1" i="1" dirty="0" smtClean="0"/>
              <a:t>C-100000-210 Modificación de la Vida Útil</a:t>
            </a:r>
          </a:p>
          <a:p>
            <a:pPr algn="just"/>
            <a:endParaRPr lang="es-PE" sz="800" b="1" i="1" dirty="0" smtClean="0"/>
          </a:p>
          <a:p>
            <a:pPr algn="just"/>
            <a:r>
              <a:rPr lang="es-PE" sz="1400" i="1" dirty="0" smtClean="0"/>
              <a:t>La Superintendencia Nacional de Bienes Estatales SBN, Gobiernos Regionales y Gobiernos Locales que tienen entre sus funciones la administración de Edificios y Terrenos registrados a nombre del Estado, deberán incorporarlos en la contabilidad patrimonial utilizando las cuentas de administración funcional con abono a la cuenta 3201.99.</a:t>
            </a:r>
          </a:p>
          <a:p>
            <a:pPr algn="just"/>
            <a:endParaRPr lang="es-PE" sz="800" i="1" dirty="0" smtClean="0"/>
          </a:p>
          <a:p>
            <a:pPr algn="just"/>
            <a:r>
              <a:rPr lang="es-PE" sz="1400" b="1" i="1" dirty="0" smtClean="0">
                <a:solidFill>
                  <a:srgbClr val="FF0000"/>
                </a:solidFill>
              </a:rPr>
              <a:t>La fecha máxima de registro en el módulo web de Revaluación de Edificios y Terrenos será el 25 de marzo de 2015, luego se procederá a su inhabilitación. </a:t>
            </a:r>
            <a:endParaRPr lang="es-PE" sz="1400" b="1" dirty="0">
              <a:solidFill>
                <a:srgbClr val="FF0000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17382" y="490518"/>
            <a:ext cx="337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u="sng" dirty="0" smtClean="0">
                <a:solidFill>
                  <a:srgbClr val="0070C0"/>
                </a:solidFill>
              </a:rPr>
              <a:t>DIRECTIVA N° 007 -2014-EF/51.01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587052" y="1829326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/>
              <a:t>aa)</a:t>
            </a:r>
            <a:endParaRPr lang="es-PE" sz="1400" dirty="0"/>
          </a:p>
        </p:txBody>
      </p:sp>
      <p:sp>
        <p:nvSpPr>
          <p:cNvPr id="9" name="8 Rectángulo"/>
          <p:cNvSpPr/>
          <p:nvPr/>
        </p:nvSpPr>
        <p:spPr>
          <a:xfrm>
            <a:off x="971600" y="5733256"/>
            <a:ext cx="792088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8" grpId="0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40</a:t>
            </a:fld>
            <a:endParaRPr lang="es-PE"/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Llamada con línea 3"/>
          <p:cNvSpPr/>
          <p:nvPr/>
        </p:nvSpPr>
        <p:spPr>
          <a:xfrm>
            <a:off x="1691680" y="3140968"/>
            <a:ext cx="2160240" cy="1296144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-26193"/>
              <a:gd name="adj6" fmla="val -29432"/>
              <a:gd name="adj7" fmla="val -61217"/>
              <a:gd name="adj8" fmla="val 1402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Para guardar la información como backup previamente hay que Cerrar Ejecutora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788024" y="2132856"/>
            <a:ext cx="64807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Rectángulo"/>
          <p:cNvSpPr/>
          <p:nvPr/>
        </p:nvSpPr>
        <p:spPr>
          <a:xfrm>
            <a:off x="5796136" y="3242452"/>
            <a:ext cx="2736304" cy="2016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3685730" y="2147027"/>
            <a:ext cx="742254" cy="2018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CuadroTexto"/>
          <p:cNvSpPr txBox="1"/>
          <p:nvPr/>
        </p:nvSpPr>
        <p:spPr>
          <a:xfrm>
            <a:off x="571472" y="500042"/>
            <a:ext cx="4728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Cierre de Unidad Ejecutora y Copia de Seguridad</a:t>
            </a:r>
            <a:endParaRPr lang="es-PE" dirty="0"/>
          </a:p>
        </p:txBody>
      </p:sp>
      <p:sp>
        <p:nvSpPr>
          <p:cNvPr id="10" name="9 Rectángulo"/>
          <p:cNvSpPr/>
          <p:nvPr/>
        </p:nvSpPr>
        <p:spPr>
          <a:xfrm>
            <a:off x="6012160" y="3594282"/>
            <a:ext cx="64807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41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317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2. Control de Cierre de Unidades Ejecutoras </a:t>
            </a:r>
            <a:endParaRPr lang="es-PE" dirty="0"/>
          </a:p>
        </p:txBody>
      </p:sp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442" y="1007748"/>
            <a:ext cx="8400714" cy="517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360" y="1052736"/>
            <a:ext cx="823710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42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463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Estado del Pliego y apertura de las Unidades Ejecutoras 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3214678" y="4010764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247724"/>
              <a:gd name="adj8" fmla="val -2786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Estado de Pliego: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Aperturado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Cerrado 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Llamada con línea 3"/>
          <p:cNvSpPr/>
          <p:nvPr/>
        </p:nvSpPr>
        <p:spPr>
          <a:xfrm>
            <a:off x="5148064" y="2852936"/>
            <a:ext cx="2214578" cy="792088"/>
          </a:xfrm>
          <a:prstGeom prst="borderCallout3">
            <a:avLst>
              <a:gd name="adj1" fmla="val 18750"/>
              <a:gd name="adj2" fmla="val -2609"/>
              <a:gd name="adj3" fmla="val 52967"/>
              <a:gd name="adj4" fmla="val -15209"/>
              <a:gd name="adj5" fmla="val 76475"/>
              <a:gd name="adj6" fmla="val -26327"/>
              <a:gd name="adj7" fmla="val -74711"/>
              <a:gd name="adj8" fmla="val -4931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botón Cerrar Pliego solo se activara si las U.E. están cerradas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43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2629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 Reportes de Inmuebles </a:t>
            </a:r>
            <a:endParaRPr lang="es-PE" dirty="0"/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644" y="1071546"/>
            <a:ext cx="830807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ocumento"/>
          <p:cNvSpPr/>
          <p:nvPr/>
        </p:nvSpPr>
        <p:spPr>
          <a:xfrm>
            <a:off x="2402560" y="3501008"/>
            <a:ext cx="914400" cy="612648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2015</a:t>
            </a:r>
            <a:endParaRPr lang="es-PE" dirty="0"/>
          </a:p>
        </p:txBody>
      </p:sp>
      <p:sp>
        <p:nvSpPr>
          <p:cNvPr id="6" name="5 Documento"/>
          <p:cNvSpPr/>
          <p:nvPr/>
        </p:nvSpPr>
        <p:spPr>
          <a:xfrm>
            <a:off x="4316976" y="3503280"/>
            <a:ext cx="914400" cy="612648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2014</a:t>
            </a:r>
            <a:endParaRPr lang="es-PE" dirty="0"/>
          </a:p>
        </p:txBody>
      </p:sp>
      <p:sp>
        <p:nvSpPr>
          <p:cNvPr id="7" name="6 Más"/>
          <p:cNvSpPr/>
          <p:nvPr/>
        </p:nvSpPr>
        <p:spPr>
          <a:xfrm>
            <a:off x="3526712" y="3450184"/>
            <a:ext cx="504056" cy="576064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Menos"/>
          <p:cNvSpPr/>
          <p:nvPr/>
        </p:nvSpPr>
        <p:spPr>
          <a:xfrm>
            <a:off x="3526712" y="3828560"/>
            <a:ext cx="504056" cy="432048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Igual que"/>
          <p:cNvSpPr/>
          <p:nvPr/>
        </p:nvSpPr>
        <p:spPr>
          <a:xfrm>
            <a:off x="5436096" y="3626688"/>
            <a:ext cx="486640" cy="360040"/>
          </a:xfrm>
          <a:prstGeom prst="mathEqua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13" name="12 Documento"/>
          <p:cNvSpPr/>
          <p:nvPr/>
        </p:nvSpPr>
        <p:spPr>
          <a:xfrm>
            <a:off x="6133168" y="3505552"/>
            <a:ext cx="914400" cy="612648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15" name="14 Rectángulo"/>
          <p:cNvSpPr/>
          <p:nvPr/>
        </p:nvSpPr>
        <p:spPr>
          <a:xfrm>
            <a:off x="6354784" y="3528304"/>
            <a:ext cx="498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200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es-PE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3" grpId="0" animBg="1"/>
      <p:bldP spid="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004" y="1000108"/>
            <a:ext cx="831571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44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3173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Reportes por Unidad Ejecutora </a:t>
            </a:r>
            <a:endParaRPr lang="es-PE" dirty="0"/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9018" y="1901550"/>
            <a:ext cx="3457575" cy="961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4912990" y="2608337"/>
            <a:ext cx="2088232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Llamada con línea 3"/>
          <p:cNvSpPr/>
          <p:nvPr/>
        </p:nvSpPr>
        <p:spPr>
          <a:xfrm>
            <a:off x="2771800" y="4077072"/>
            <a:ext cx="3071834" cy="1285884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99842"/>
              <a:gd name="adj8" fmla="val 647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Los 2 últimos reportes no deberían tener información a mostrar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820891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758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A. Reporte por Relación de Inmuebles por Sedes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928662" y="5072074"/>
            <a:ext cx="2214578" cy="1357322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25118"/>
              <a:gd name="adj8" fmla="val 1340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Reporte se presenta con un sello de agua </a:t>
            </a:r>
            <a:r>
              <a:rPr lang="es-PE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NO OFICIAL </a:t>
            </a:r>
            <a:r>
              <a:rPr lang="es-PE" dirty="0" smtClean="0">
                <a:solidFill>
                  <a:schemeClr val="tx1"/>
                </a:solidFill>
              </a:rPr>
              <a:t>porque la UE aun no ha cerrado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475360" y="1902574"/>
            <a:ext cx="785818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Llamada con línea 3"/>
          <p:cNvSpPr/>
          <p:nvPr/>
        </p:nvSpPr>
        <p:spPr>
          <a:xfrm>
            <a:off x="4286248" y="5286388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444439"/>
              <a:gd name="adj8" fmla="val 14817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Imprimir Reporte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9" name="8 Llamada con línea 3"/>
          <p:cNvSpPr/>
          <p:nvPr/>
        </p:nvSpPr>
        <p:spPr>
          <a:xfrm>
            <a:off x="5310318" y="4488507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328598"/>
              <a:gd name="adj8" fmla="val 11165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Guardar el Reporte como archivo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0" name="9 Llamada con línea 3"/>
          <p:cNvSpPr/>
          <p:nvPr/>
        </p:nvSpPr>
        <p:spPr>
          <a:xfrm>
            <a:off x="6429388" y="3643314"/>
            <a:ext cx="2214578" cy="714380"/>
          </a:xfrm>
          <a:prstGeom prst="borderCallout3">
            <a:avLst>
              <a:gd name="adj1" fmla="val 18750"/>
              <a:gd name="adj2" fmla="val -2609"/>
              <a:gd name="adj3" fmla="val 20404"/>
              <a:gd name="adj4" fmla="val -27543"/>
              <a:gd name="adj5" fmla="val 104961"/>
              <a:gd name="adj6" fmla="val -25254"/>
              <a:gd name="adj7" fmla="val -241712"/>
              <a:gd name="adj8" fmla="val 8218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Cerrar el Reporte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665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B. Reporte por Inventario de Edificios y Terrenos por Sedes </a:t>
            </a:r>
            <a:endParaRPr lang="es-PE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692" y="1045046"/>
            <a:ext cx="8550796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721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 Reporte de Inventario de Edificios y Terrenos Valorizados </a:t>
            </a:r>
            <a:endParaRPr lang="es-PE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871" y="1052736"/>
            <a:ext cx="8304609" cy="504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48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657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D. Reporte por Resumen de Asientos Contables </a:t>
            </a:r>
            <a:endParaRPr lang="es-PE" dirty="0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724" y="1026020"/>
            <a:ext cx="7473737" cy="509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49</a:t>
            </a:fld>
            <a:endParaRPr lang="es-PE"/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990" y="1057919"/>
            <a:ext cx="7381034" cy="5107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715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F. Reporte de Asientos Contables por Inmuebles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868144" y="476672"/>
            <a:ext cx="2743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dirty="0" smtClean="0">
                <a:solidFill>
                  <a:srgbClr val="0070C0"/>
                </a:solidFill>
              </a:rPr>
              <a:t>Lima, 26 de marzo de 2015</a:t>
            </a:r>
            <a:endParaRPr lang="es-PE" b="1" dirty="0">
              <a:solidFill>
                <a:srgbClr val="0070C0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601959" y="499664"/>
            <a:ext cx="4350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dirty="0" smtClean="0">
                <a:solidFill>
                  <a:srgbClr val="0070C0"/>
                </a:solidFill>
              </a:rPr>
              <a:t>Resolución Directoral Nº 005-2015-EF/51.01</a:t>
            </a:r>
            <a:endParaRPr lang="es-PE" b="1" dirty="0">
              <a:solidFill>
                <a:srgbClr val="0070C0"/>
              </a:solidFill>
            </a:endParaRPr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</a:t>
            </a:fld>
            <a:endParaRPr lang="es-PE"/>
          </a:p>
        </p:txBody>
      </p:sp>
      <p:sp>
        <p:nvSpPr>
          <p:cNvPr id="5" name="4 Rectángulo"/>
          <p:cNvSpPr/>
          <p:nvPr/>
        </p:nvSpPr>
        <p:spPr>
          <a:xfrm>
            <a:off x="611560" y="1039514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600" b="1" i="1" dirty="0" smtClean="0"/>
              <a:t>SE RESUELVE:</a:t>
            </a:r>
          </a:p>
          <a:p>
            <a:pPr algn="just"/>
            <a:r>
              <a:rPr lang="es-PE" sz="1600" b="1" i="1" dirty="0" smtClean="0"/>
              <a:t>Artículo 1º.-Nuevo plazo</a:t>
            </a:r>
          </a:p>
          <a:p>
            <a:pPr algn="just"/>
            <a:r>
              <a:rPr lang="es-PE" sz="1600" i="1" dirty="0" smtClean="0">
                <a:solidFill>
                  <a:srgbClr val="FF0000"/>
                </a:solidFill>
              </a:rPr>
              <a:t>Fijar el día 30 de junio de 2015, como nuevo plazo para la aplicación de lo dispuesto en la Directiva N° 002-2014-EF/51.01, así como el plazo del registro de datos en el Módulo Web de Revaluación de Edificios y Terrenos.</a:t>
            </a:r>
          </a:p>
          <a:p>
            <a:pPr algn="just"/>
            <a:r>
              <a:rPr lang="es-PE" sz="1600" b="1" i="1" dirty="0" smtClean="0"/>
              <a:t>Artículo 2°.-Precisar</a:t>
            </a:r>
          </a:p>
          <a:p>
            <a:pPr algn="just"/>
            <a:r>
              <a:rPr lang="es-PE" sz="1600" i="1" dirty="0" smtClean="0"/>
              <a:t>Precísese que las entidades gubernamentales que no cumplan con presentar su información de acuerdo a lo dispuesto por la Directiva N° 002-2014-EF/51.01, en la información contable para la Cuenta General de la República 2014; deberán registrar sus datos en el Módulo Web de Revaluación de Edificios y Terrenos considerando el plazo dispuesto en el artículo 1° de la presente Resolución Directoral, los mismos que deben ser registrados en el Módulo Contabiliza del SIAF- SP o SICON Visual según corresponda, en el período contable del primer semestre del año 2015.</a:t>
            </a:r>
          </a:p>
          <a:p>
            <a:pPr algn="just"/>
            <a:r>
              <a:rPr lang="es-PE" sz="1600" b="1" i="1" dirty="0" smtClean="0"/>
              <a:t>Artículo 3°.-Derogación</a:t>
            </a:r>
          </a:p>
          <a:p>
            <a:pPr algn="just"/>
            <a:r>
              <a:rPr lang="es-PE" sz="1600" i="1" dirty="0" smtClean="0"/>
              <a:t>Derogar todo lo que se oponga a la presente Resolución.</a:t>
            </a:r>
          </a:p>
          <a:p>
            <a:pPr algn="just"/>
            <a:r>
              <a:rPr lang="es-PE" sz="1600" b="1" i="1" dirty="0" smtClean="0"/>
              <a:t>Artículo 4°.-Difusión en el Portal Institucional del Ministerio</a:t>
            </a:r>
          </a:p>
          <a:p>
            <a:pPr algn="just"/>
            <a:r>
              <a:rPr lang="es-PE" sz="1600" i="1" dirty="0" smtClean="0"/>
              <a:t>Difundir la presente Resolución en el Portal Institucional del Ministerio de Economía y Finanzas: http://www.mef.gob.pe en la misma fecha de publicación que en el Diario Oficial “El Peruano”.</a:t>
            </a:r>
          </a:p>
          <a:p>
            <a:pPr algn="just"/>
            <a:r>
              <a:rPr lang="es-PE" sz="1600" i="1" dirty="0" smtClean="0"/>
              <a:t>Regístrese, comuníquese y publíquese.</a:t>
            </a:r>
          </a:p>
          <a:p>
            <a:pPr algn="just"/>
            <a:r>
              <a:rPr lang="es-PE" sz="1600" b="1" i="1" dirty="0" smtClean="0"/>
              <a:t>CPC OSCAR A. PAJUELO RAMÍREZ</a:t>
            </a:r>
          </a:p>
          <a:p>
            <a:pPr algn="just"/>
            <a:r>
              <a:rPr lang="es-PE" sz="1600" b="1" i="1" dirty="0" smtClean="0"/>
              <a:t>Director General</a:t>
            </a:r>
          </a:p>
          <a:p>
            <a:pPr algn="just"/>
            <a:r>
              <a:rPr lang="es-PE" sz="1600" b="1" i="1" dirty="0" smtClean="0"/>
              <a:t>Dirección General de Contabilidad Pública</a:t>
            </a:r>
            <a:endParaRPr lang="es-PE" sz="1600" dirty="0"/>
          </a:p>
        </p:txBody>
      </p:sp>
      <p:sp>
        <p:nvSpPr>
          <p:cNvPr id="9" name="8 Rectángulo"/>
          <p:cNvSpPr/>
          <p:nvPr/>
        </p:nvSpPr>
        <p:spPr>
          <a:xfrm>
            <a:off x="611560" y="1556792"/>
            <a:ext cx="8352928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50</a:t>
            </a:fld>
            <a:endParaRPr lang="es-PE"/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1457325"/>
            <a:ext cx="821537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960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G. Reporte de diferencia de Depreciación Negativa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366838"/>
            <a:ext cx="828092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51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554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H. Reporte de Valor Neto en Libros Observado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372200" y="2204864"/>
            <a:ext cx="2376264" cy="1080120"/>
          </a:xfrm>
          <a:prstGeom prst="borderCallout3">
            <a:avLst>
              <a:gd name="adj1" fmla="val 7287"/>
              <a:gd name="adj2" fmla="val -4458"/>
              <a:gd name="adj3" fmla="val 71986"/>
              <a:gd name="adj4" fmla="val -15834"/>
              <a:gd name="adj5" fmla="val 114513"/>
              <a:gd name="adj6" fmla="val -22789"/>
              <a:gd name="adj7" fmla="val 222704"/>
              <a:gd name="adj8" fmla="val -2822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Si la fecha final de Vida Útil es 31/12/2013 y Valor Neto en Libros &lt;&gt; S/. 1.00 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52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289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Reportes por Pliego – Resumen de Asientos Contables </a:t>
            </a:r>
            <a:endParaRPr lang="es-PE" dirty="0"/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66" y="1030601"/>
            <a:ext cx="8327752" cy="5089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8726" y="2187258"/>
            <a:ext cx="34480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53</a:t>
            </a:fld>
            <a:endParaRPr lang="es-PE"/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768" y="1071547"/>
            <a:ext cx="768800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499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Reportes por Resumen de Asientos Contables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54</a:t>
            </a:fld>
            <a:endParaRPr lang="es-PE"/>
          </a:p>
        </p:txBody>
      </p:sp>
      <p:sp>
        <p:nvSpPr>
          <p:cNvPr id="26628" name="AutoShape 4" descr="data:image/jpeg;base64,/9j/4AAQSkZJRgABAQAAAQABAAD/2wCEAAkGBxQTEhUUExQUFRQXFxcYFhgYGBceFxgXFxUYFxccGBgaHSghHxwlHBcXIjEhJSksLi4uFx8zODMsNygtLisBCgoKDg0OFRAQGCwcHxwtLCwsLCwsLCwsLCwsLCw0LCwsLCwsLCwsLCwrLCwsLCwsLCwsKzc3LDcsLCsrLCsrN//AABEIAOMA3wMBIgACEQEDEQH/xAAcAAEAAQUBAQAAAAAAAAAAAAAAAwECBAUGBwj/xABDEAABAgMEBgkBBgQFBAMAAAABAAIDBBESITFBBQZRYXGREyIygaGxwdHwQgcUI1Ji4XKCkrIVQ6LC8TM0Y5MWJFP/xAAYAQEAAwEAAAAAAAAAAAAAAAAAAQIDBP/EACYRAQEAAgEDBAEFAQAAAAAAAAABAhEDEiExMkFRYXEEEyIjgaH/2gAMAwEAAhEDEQA/APcUREBERAREQEREBFSqVQVRUqlUFUVC5QRp6GztRGN4uaPMoMhFrH6xSgxmZf8A9rPKqkl9NS8S5keC4nACIwnlVBnoqAqqAiIgIiICIiAiIgIiICIiAiIgIioUGLNaRhQzR8RrTStCb6fAsd2n5cf5rTz9lyuvP/WYSKVh0xH0uJ9VzjaZGinSNvRousUClA4k5dU45LnNYIkcQ7UOPHabTAbLhQBzgCb2nAErnHtcRc5wvxab7llw9LRx2nMcM7TKHuIICaNx0T9Uy7tT8+bhhFYP7WBUOp0E9qLOP/imY2fBwWK7WuIaWWw2/wATXO8nBP8AHorv8yGD+llPBziidpYurErDFgQg4Y9clzqn9TiTTdVajRurMJzD0rKOtv7JIFLRDbuFFPMT81Woex+5zA3xBV0PTEYDrwWnbYf5B3uoNsKNqNAcQA+I2v8ACfRbLRup7II6kxHbw6P1YVfLaaa4i1DiM4hvmDRZx03DyD+8AeqkbTRhdDIaYrnt/XY8w0Ldhy4Of0xbY5rYZqRQEkU8FqYM25uFW/wkj2TSHqaqvN4en47cIh77wsyFrbHGNh3FvsQmku8RcfB11/PCHEO9CPVZ0LW+CcQ9vcD5FQOiRayX05AfSkQVO0EeY9VsgUFUREBERAREQEREBUVVQoPIftid00SXdBq/ohFDy0Oq0lzCP7TyXnsPS0eHcHu4Ov8AA3rqNYNPRYM5MMLWva2K8DIgVqLxd4KAablYopFZZP6hd/UF1Y7k7zbnyvfy18rra8XPhtdvaS08jUeS28rrRCdiXMP6m3cwoH6uS0UWoTyK7CHNWFH1ZiNHVo8bjQ8imsL9G8p9uol5xjx1XMf/AAkV5BSim9cC+Scw9ZjmnbQjxWRB0hGZ2YjqbHdYeKi8PxT92e8duwHI+J8lf0rguTl9Y3jtw2u3tNPArZS2sMJxvLmHY4eypeOxpM5W8E1tWWITtw71rYcyx46rmu4EHyXQvcAMu/gq9KdsJsI7QrxL7ye5RxNKw29qNBbuttryqsSLrLLj/PB/hafOlFPTTqjPEmDl6K/7iB9I5rQv1sgZdK/gKeqxoutYPZl3H+J1PdWnFlfZX9yT3dQ2A0fkCCyMHcguQdrTGPZhQWjfUkeKoNNzDvrYODR6q04MlLzYu3lqF7QLRq5uW8LvWGq8Z0DEjRJqAHRnu/FaSLr6GvovZwsuXC43Vacecym4KqIs2giIgIiICIiAqFVRB86faFCLdIzWN8SvNoXNOiV2Fdl9qbKaSjUzEM84bfZcZEG5d2Hpjky81dCiFpq0uadou8Ret7J6fjNp1mvH6rzzFCufYN/P3wUlk/urWS+Yj/jtJfWRjhSI0tP9Q5Y+CyfusrGF1mv6TQ8v2XENe4bx871KyON4O0fKql457XSeu+826eY1Zr2H9zh6hYEXREVmLKjaLwoJTS8VtLL7Q2G8LcSesNe22m9p9Cm859l6L9NN93GwtPI5KCJCtdoudj2nE5rsYUzBikA2TXI3FbP7tJsyh3b6nlepnJ84ouH24CBLjJte6uSzYMhEPZhuy+ncuwOlpdmFP5Wj1WPF1rYOzDceJAHgrded8Yq9GPvk0cHQEw76COJosqHqrFPacwd9VJE1sifTDYONo+yw42sEwfrDRuaB44qf7L9H9c+21gapil8Q9wU40DBZ2oh5tHnVcpG0q93ajE/zE7diwYsyD+Y9x9VHTlfORvH2xd2JmShEERW2siHknmxeh6pzwjS7YjSXAl1Ca1ucRmvnwzA2ePsvefs9bTR8udrbXNxWHPhJJd7b8WVtdGiIuZuIiICIiAiIgIiog8K+2CEW6RJ/NBhu/ub/ALVwz31yXon21MInobtsu0d4ixfdecxV28fpjkz9VA3Z+6mZDIFxWO0d/nyUzHkey0VTtiZEfPJSANPyhVkOMM7vJXmEDh4YIirXS99yvZEe3eN96tbabheNmPgp4MUHLl7Id08vNioqM8r9qz3Trdhz2DPete2GCQRQ3+6zhKjMbcfdWx2plr4QRZ6+5o5k+AUDozzgAK7B6lZzywVvGeF+W5QOmAL6Op3DLerb+yT4jFsPIvJyz9vdVMuTfdlv81eJjYBlmScP0081aHvNKVHc0Zb70T3UbLYYo6AADWlRtI2KroLszzJOStdA2E91B5BEW/aA028gd3BfQ2p0GxIyzf8AxMPMV9V8/OhNGNO8+5X0boWHZl4LdkKGOTAFy/qfEdHB7s5ERcjpEREBERAREQFRVVEHkP24wqRpVwzZFH9LmEf3FeXvdtC9b+3CFdKvGRiN/qDT6LyOKNq7eL0RzZ+qrQ3Z87lK0nHEKEfNqnhxTmPdaM6lh2SB88VUQiDd891WG1pwx8eSqA5uF42fL+SI/CgjEG8fPJZMEtdTD1UTIgON3krvu+Y/ZSfll9AbqHPPvzxWaJU0qSBjWgrnvWulnuDgDeK/N6zDNPOHgB5lWmlbtJEg7yfm5Yz2Nb+UcSK4I+E9xvO3EnyCs+6b+XBSrr7HTDdpPAHYrIkzsHMjZuUjpdox5k+6oYjBv4Dhmm0/iInRnnAU7qeJKjiMcbyTzKmMYZDx9Ggqx7n4UphkNu+pUJ7xjRIRoaC8i7DEjl4r6gYKXBfN2iZQvjwWk1tRYYvqcXtGd2exfSQXJ+p8x0cPuuREXM6BERAREQEREBUSqo54GJpxQeb/AG3w6y8uRlGPixy8bc7avavtiisfJto4FzYrbgb7wQvFYo2rr4fS5uT1Iw3YpGHaOSiBU8OKMCO9bM6kbCBFQr2xCMbx4qjIebSrg/Jw5fL0FzaO4+KlgsIw+dyhMEG8K9kVzaVvHzNEMqHEqRUZ++SzzEAGB76DNYkB7XkA7e/ms89G38vrir4q38IIsY/SNuROe9Yzw41qTz9GqaPON3nHcMQsZ8dxwHrs2qUTaol/gF+WZvVXQ2jGneeCjLHnEnnwyCqJWv7e6k/1cZlowqeAp50UL5k5DzOW65SdG0Zjz8qlRxojaAAHv9hUqDs2WqQc+elm1/zWm6mDTa/2r6IC8D+z1hdpGXuuDnE/0OGfoF74uL9Tf5R18PhVERc7YREQFjaQnocFhfEcGMGJP7LJWn1rZWXduIJ4VQc/P/ajIs7BixT+lhArxfRaR32uBzgGy5azNxNpw32QADzXPTugm1L4bQdrLrztHsuRiy8QxD1XEb8uHNQvqPcoOmnRWB4i9R1CC0gCm4i/xWJNaVhA1c8E7rz3rzPR5iNYGOJoK0FcKqd8Y8TtUWmm+1rmhNwnQoWNWuq6grTdVebTMJzCWvBB2H0W+mo5F4cWnIgG7kCo42mITnCDNt6poIccC4kgVrsNe5b8XJ0zTDl493bnqbFe07VstKaCfC67PxIeThiOK18KIM+a65ZfDns0kYw4hSCKDc67yVGM/KVcCDcbipVXGHS9p+fNqmgxMnD5wWOWFuHJTwooNxu+bUErYN4I292e1ZsOV4+mKxocEgizff35rO6BxpU04knPkrYq2/aJ0JjdleZUL5gDAHvoM9l5KnfBGdach4LHdEYMKd1+e1WV7LOkccBT/na72Vpgk9o+vmgmam4fK7AqOLzuHLyv8UTF5hNAv8SAMNmCidEaML+Ap5p93zKtitaCKHlec/mKHZ1v2VvtaQbdQBkQ+F3mvb14DqFp2BJzDo0YPp0Za2yA5xcS3C8AXA4lekaE+0yTjmy5zoDq0HSgWTwc24fzU3VXBz+t28M/i7ZFZCiBwBaQQcCDUHgVesWgiIgLX6eZWXij9JPK/wBFsFBPQ7UN7drHDmCEHl0M0KxdJaOa/rCgdt28VlMdt7lWL6qqduYdaabLhePmKuawHEroZmUbFZQ45HMLn5mUfCdQ88j4KFpWLNyYPotVMylKtcAWnEHA/vvC6aXZXFSvkmEEFTKWOR0ZMRJa0YRMSFSvQuNSLxWweFeWCz2S8CdaYkuQyJi6GbiDvHqLlLpHRVi9t48loJuV63SMJhxReHtuqf1jPj5rXHPXhllhvyviyz4bqEEEZZK5rg7cfma2crp1j2shToDXurZiDsmhFDXKteHBNI6ELes3rN2jEZ3hdWHJMnPlhprQS3eFK1jX4Y+P7qC0RjeFPDaDePnstGSWWe5jhmK4LNMw92F3D3KxWOIItDP3Wd0uAA2b89g91bFFjFMqSesfM5qhgNbj4nep4ts50HLwF6x+gpefbx/dW2jf2GK0UoK4ZUHjf4KO244AD/jafZXNe0YUwyFfH91aZgnAev7Zof4qYBPaNfHz9lE5rRWp9SrixzriTwv8gs6V1cjvNzKDa64fO5VuUiZLWj0jHuFBmcf2UEr+IaNrXZQk+C7UasS8EW5t9oC+y0O8heeSl0VrVAMdkCVlrIc6heWgAChNaN4ZlcXLZlk7eO3HHSzVSW0jBcDBe+EzNrzVh/kN3fcvZNATcSJDtRbNsGhs1sm4HPiuRMS+5dbq438EVxJcfGizs0tvbaIiKqRUKqiDyKKLL3MOAcRyNFKTkea3+tmrxaTGhCrTUvbsOJI3Lmmv5KEslgoo4rQ6oN+1VhvyVIovPBCNTPSphdZoLm5Ux71gyWlxEdZoWnKtL11QIIocM1zmldFGGXPhWqVvaALXdXJQsyHHKl2eC1GkpNrr2drwKrCiOcRSjhhW0MuCyWQicAo2trbmpqUusxGXHEHCu0HIqzR2kI0p2KxpcYwyeuyuzdwu3DFdLFlg+rQ9toYi481rJ3Rz2EEA0yIypirzL5UuLOEvBmmW4JAcQHFp37RlxwWnjyT2OzaRl7LEmZdxcIkJ3RRmigIuaQMAQMMeG1bbR2sjIh6Gcb0cTAOwae/LyW+HLZ5c+XFPMRyscEhrxnngs9040AAbtw+dyrM6JIcC3rNrdTG9Z0lq/EcB1Q24Xu9sV1Y8mOvLnuF34aR8Z7sBT5tKsZKlxvJJ7yupjSUtL/8AcRmg3XVpU5XYrWTOucKE8wpSWfEiC6tKCvi7nTiqZc89l8eG/hZJ6txXfTQbXey2D9DS8Gn3iM0E0FKgXnAbTeteYGlZvtPbKwzk2ofTiDa5Ed6pC1akZVwdMxzEi1uDnEuJ3NFXc1jlzZVpOLGee6SNrdAhvMKUlXxogNCbNADeLze7HcFR0HS01cXtlIZ/L26cRU+IWPF13Y1xhSUoXPBIJIpfW82WVNOJCtdonSk7/wBaL0EM/S0kV/lbef5iVnbvy0kkZv8AhsnKNJmZh0Vw6zgSXOJwvDauN+1Tat61Qo8w2DLSzmQ6OLnuAGF9AG1F+8rXs0Xo6SY/povTE2bY7VSCbILW79pyW11S1jEzFMODLdDAa2togAk5CjeqOZULOw6QDBdnoVv4LOFeZXFRI7GAlxAG0n3XeSIpDZ/CPJMkYp0RFRYREQUIXD606uWLUWEOp9TR9O8bl3KoQg8ggvpwUwNN4ouh1n1c6MmLCHUvL2/l2kbvLy5hr6cCFCWZS5RudeQqMdQblWIL643ILW6Ohljm2RRxtGl3WNxIpncFxOn9BxIIJtPfBP6jQbnALu4DrldGN1DQjA7CN6hMunlMGIWkFnVIwp8v711eho8SO2hhODgL3U6ruHsur0foCXYA4Q21N9/otmSBcBRX6TLk34coNUTENXEMGdMVdGlJCXAt0iOZhdacOGxR6Z0bNR47gH2Zfq2b7j1G1oONVGNAy0tQx4otbCaE8B2jxUqMTSmu7xYEtK2gXG41ruuaLrzhU4YrHMrpab7cQSzDk2odzHWJ7wk3r/LQjYlYDojsASLDTwuLnchxWKY2lp3D8Bh2dS4/q7ZUo0zYeqkjKEOmo9uLX6nUNo33NHWVk3r3ChPdDlZZz4lSCSLNTtstq499FZKajy8tSJNzFXVrSoALqjaSXGvFXTWucrLucyVlzEi1NTSyC6t+Rc7uFN6CEy2lZ0dd/wB3hnIdTnZ6x4VoVNKaqSco5rpiPbi1ubWhLtzBflvUdnSs7n92hnZVhpleOsfBZUhqhKyZESYjl8TdcK0/KLz3qZLfCL28sU66tDjCkJQudU3kAVNcQ1t+OZIVx0BpKc/7mP0MPNgqLt7WkD+olbL/AORsh/hykAAnC6/+lt57ysedkZmKLU1GbAh7HHLdDab+8rScV91Ov4Ug6P0dJtLHOMw6ocRc68AitBQDE4lTQtPzEcWJSAGMwq0AgcTQNHiVJofR0mHQ6NMW30hD4lzR0dmpDMPqF/mpNPNixoliHEsQbLRRuZvrRoT+GNO9RSOgHRIjXzMe28OHVabRqCLi43DuC9zYKBeZ6n6qxGFvUNi2HuLrq4Ycl6aFlnl1VpjNRVERUWEREBERBQhcLrVq5YrGgjqYvb+XaR+ny8u7VCEHkMN9OCmBphgt/rRq70dqNCHUxe0fTvH6fLy5lr6cKKEsxlFZENwVsJ1LxgqxRVt21Bs4AJa3ZRSGFtKjln0Y0bqK8glas3B6yv0lFmosGWJhwBYAe3qk1htc6r8e0ThTBRaH1HEBxjTMdpca1yBJxq5xqTvU+sunp77y+WlYXZs/iAEnrMDjebhSqx9F6mzL4nTTsa0aEUJLiKihpk3uChKkTWPRslUS8MRXjNooK74jhhwqsf8AxvSk7dAh9Aw/UBT/AFPF/cFt4Epo6T7LRFiD+d1fIKrtY5iMbEvDsjC4WiOJuaFpOO1W5xgSGoIY4R5yZLng1xzGFXuNT8uW0bpOTlyeghBzySS6gFSTebRFcdgWMNBuc9v3qOGvcaBtbcSpN1BgMdijhaShw3WJWXtPF1uJ1nXGlzRhxr3K844pcrWwEzNzF4BYw59kUp+Y3nuUUpoeXfFDXxTFecWw62RxfieYUJk5iOax4hofpx/0i7zXTaD1RiYsYW3EW3bCMgmWcnaGOFt7tHpuK+AWwpRrYYLauIAqDXMrXSWrMSM608vimuVaD+Y+lF6lovUWCyhiExDvwXTy8qxgo1oHALG8t00mEcJorUc2WtfRjG1IAx61K39wXWaN0DBg0stBO04raos73XUAVURAREQEREBERAREQUIXDa1at2KxYI6mL2j6dpG7y4Yd0qEIPIILqcFLlUYVXSaz6uWKxoI6v1sH07SN3lww5YOoNyhLeSRFgHOnqsbSWmIUEfiRGtOyt/IXrntOMmohhsl7dgtJcRRra1OL/QLG0bqpD6SkWOHRKWiyGRXYbT7zmunHGa3axuV3pJOa6X0gwrz9TsTkKNF5uoof8NnJm+MSxhyfcKV//MY962Olf/qNY2UhNDnkgupV1w2495WNoWUjvi247i4lrhZF5q4EXNF3mr7knZTVrBP3KBm6ZeODYdSfmNV0WhNK2oVotbDFSGtaCKNu2+azdB6guFDYDd8S939OXguxkdVYLKF1YhG24dzR6rLPk3NRfHCzu87kNAmJMmMxr3uLy4ACgGGJzXXaM1MI7ZawG+ywX95wXZQ4QaKNAA2AUHJXrK5WtJJGukNCwYPYYK7Teea2ACqihIiIgIiICIiAiIgIiICIiAiIgIiIKELh9a9XLFqLBHVxcwfTtI3eV+WHcqhQeJ6agx4jYTYTrMMh1o1oK2rqnErI1W1Xitfahhz3EFpdSjBUgm84m79l6jD1fgB1qwCakgHAVNTQYLZNaAKC4bFf9y60r0ze3JSepwJtR3kn8rcOZvXSSOjoUIUhsDd4x7zistFRZSirREQEREBERAREQEREBERAREQEREBERAREQEREBERAREQEREBERAREQ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6630" name="AutoShape 6" descr="data:image/jpeg;base64,/9j/4AAQSkZJRgABAQAAAQABAAD/2wCEAAkGBxQTEhUUExQUFRQXFxcYFhgYGBceFxgXFxUYFxccGBgaHSghHxwlHBcXIjEhJSksLi4uFx8zODMsNygtLisBCgoKDg0OFRAQGCwcHxwtLCwsLCwsLCwsLCwsLCw0LCwsLCwsLCwsLCwrLCwsLCwsLCwsKzc3LDcsLCsrLCsrN//AABEIAOMA3wMBIgACEQEDEQH/xAAcAAEAAQUBAQAAAAAAAAAAAAAAAwECBAUGBwj/xABDEAABAgMEBgkBBgQFBAMAAAABAAIDBBESITFBBQZRYXGREyIygaGxwdHwQgcUI1Ji4XKCkrIVQ6LC8TM0Y5MWJFP/xAAYAQEAAwEAAAAAAAAAAAAAAAAAAQIDBP/EACYRAQEAAgEDBAEFAQAAAAAAAAABAhEDEiExMkFRYXEEEyIjgaH/2gAMAwEAAhEDEQA/APcUREBERAREQEREBFSqVQVRUqlUFUVC5QRp6GztRGN4uaPMoMhFrH6xSgxmZf8A9rPKqkl9NS8S5keC4nACIwnlVBnoqAqqAiIgIiICIiAiIgIiICIiAiIgIioUGLNaRhQzR8RrTStCb6fAsd2n5cf5rTz9lyuvP/WYSKVh0xH0uJ9VzjaZGinSNvRousUClA4k5dU45LnNYIkcQ7UOPHabTAbLhQBzgCb2nAErnHtcRc5wvxab7llw9LRx2nMcM7TKHuIICaNx0T9Uy7tT8+bhhFYP7WBUOp0E9qLOP/imY2fBwWK7WuIaWWw2/wATXO8nBP8AHorv8yGD+llPBziidpYurErDFgQg4Y9clzqn9TiTTdVajRurMJzD0rKOtv7JIFLRDbuFFPMT81Woex+5zA3xBV0PTEYDrwWnbYf5B3uoNsKNqNAcQA+I2v8ACfRbLRup7II6kxHbw6P1YVfLaaa4i1DiM4hvmDRZx03DyD+8AeqkbTRhdDIaYrnt/XY8w0Ldhy4Of0xbY5rYZqRQEkU8FqYM25uFW/wkj2TSHqaqvN4en47cIh77wsyFrbHGNh3FvsQmku8RcfB11/PCHEO9CPVZ0LW+CcQ9vcD5FQOiRayX05AfSkQVO0EeY9VsgUFUREBERAREQEREBUVVQoPIftid00SXdBq/ohFDy0Oq0lzCP7TyXnsPS0eHcHu4Ov8AA3rqNYNPRYM5MMLWva2K8DIgVqLxd4KAablYopFZZP6hd/UF1Y7k7zbnyvfy18rra8XPhtdvaS08jUeS28rrRCdiXMP6m3cwoH6uS0UWoTyK7CHNWFH1ZiNHVo8bjQ8imsL9G8p9uol5xjx1XMf/AAkV5BSim9cC+Scw9ZjmnbQjxWRB0hGZ2YjqbHdYeKi8PxT92e8duwHI+J8lf0rguTl9Y3jtw2u3tNPArZS2sMJxvLmHY4eypeOxpM5W8E1tWWITtw71rYcyx46rmu4EHyXQvcAMu/gq9KdsJsI7QrxL7ye5RxNKw29qNBbuttryqsSLrLLj/PB/hafOlFPTTqjPEmDl6K/7iB9I5rQv1sgZdK/gKeqxoutYPZl3H+J1PdWnFlfZX9yT3dQ2A0fkCCyMHcguQdrTGPZhQWjfUkeKoNNzDvrYODR6q04MlLzYu3lqF7QLRq5uW8LvWGq8Z0DEjRJqAHRnu/FaSLr6GvovZwsuXC43Vacecym4KqIs2giIgIiICIiAqFVRB86faFCLdIzWN8SvNoXNOiV2Fdl9qbKaSjUzEM84bfZcZEG5d2Hpjky81dCiFpq0uadou8Ret7J6fjNp1mvH6rzzFCufYN/P3wUlk/urWS+Yj/jtJfWRjhSI0tP9Q5Y+CyfusrGF1mv6TQ8v2XENe4bx871KyON4O0fKql457XSeu+826eY1Zr2H9zh6hYEXREVmLKjaLwoJTS8VtLL7Q2G8LcSesNe22m9p9Cm859l6L9NN93GwtPI5KCJCtdoudj2nE5rsYUzBikA2TXI3FbP7tJsyh3b6nlepnJ84ouH24CBLjJte6uSzYMhEPZhuy+ncuwOlpdmFP5Wj1WPF1rYOzDceJAHgrded8Yq9GPvk0cHQEw76COJosqHqrFPacwd9VJE1sifTDYONo+yw42sEwfrDRuaB44qf7L9H9c+21gapil8Q9wU40DBZ2oh5tHnVcpG0q93ajE/zE7diwYsyD+Y9x9VHTlfORvH2xd2JmShEERW2siHknmxeh6pzwjS7YjSXAl1Ca1ucRmvnwzA2ePsvefs9bTR8udrbXNxWHPhJJd7b8WVtdGiIuZuIiICIiAiIgIiog8K+2CEW6RJ/NBhu/ub/ALVwz31yXon21MInobtsu0d4ixfdecxV28fpjkz9VA3Z+6mZDIFxWO0d/nyUzHkey0VTtiZEfPJSANPyhVkOMM7vJXmEDh4YIirXS99yvZEe3eN96tbabheNmPgp4MUHLl7Id08vNioqM8r9qz3Trdhz2DPete2GCQRQ3+6zhKjMbcfdWx2plr4QRZ6+5o5k+AUDozzgAK7B6lZzywVvGeF+W5QOmAL6Op3DLerb+yT4jFsPIvJyz9vdVMuTfdlv81eJjYBlmScP0081aHvNKVHc0Zb70T3UbLYYo6AADWlRtI2KroLszzJOStdA2E91B5BEW/aA028gd3BfQ2p0GxIyzf8AxMPMV9V8/OhNGNO8+5X0boWHZl4LdkKGOTAFy/qfEdHB7s5ERcjpEREBERAREQFRVVEHkP24wqRpVwzZFH9LmEf3FeXvdtC9b+3CFdKvGRiN/qDT6LyOKNq7eL0RzZ+qrQ3Z87lK0nHEKEfNqnhxTmPdaM6lh2SB88VUQiDd891WG1pwx8eSqA5uF42fL+SI/CgjEG8fPJZMEtdTD1UTIgON3krvu+Y/ZSfll9AbqHPPvzxWaJU0qSBjWgrnvWulnuDgDeK/N6zDNPOHgB5lWmlbtJEg7yfm5Yz2Nb+UcSK4I+E9xvO3EnyCs+6b+XBSrr7HTDdpPAHYrIkzsHMjZuUjpdox5k+6oYjBv4Dhmm0/iInRnnAU7qeJKjiMcbyTzKmMYZDx9Ggqx7n4UphkNu+pUJ7xjRIRoaC8i7DEjl4r6gYKXBfN2iZQvjwWk1tRYYvqcXtGd2exfSQXJ+p8x0cPuuREXM6BERAREQEREBUSqo54GJpxQeb/AG3w6y8uRlGPixy8bc7avavtiisfJto4FzYrbgb7wQvFYo2rr4fS5uT1Iw3YpGHaOSiBU8OKMCO9bM6kbCBFQr2xCMbx4qjIebSrg/Jw5fL0FzaO4+KlgsIw+dyhMEG8K9kVzaVvHzNEMqHEqRUZ++SzzEAGB76DNYkB7XkA7e/ms89G38vrir4q38IIsY/SNuROe9Yzw41qTz9GqaPON3nHcMQsZ8dxwHrs2qUTaol/gF+WZvVXQ2jGneeCjLHnEnnwyCqJWv7e6k/1cZlowqeAp50UL5k5DzOW65SdG0Zjz8qlRxojaAAHv9hUqDs2WqQc+elm1/zWm6mDTa/2r6IC8D+z1hdpGXuuDnE/0OGfoF74uL9Tf5R18PhVERc7YREQFjaQnocFhfEcGMGJP7LJWn1rZWXduIJ4VQc/P/ajIs7BixT+lhArxfRaR32uBzgGy5azNxNpw32QADzXPTugm1L4bQdrLrztHsuRiy8QxD1XEb8uHNQvqPcoOmnRWB4i9R1CC0gCm4i/xWJNaVhA1c8E7rz3rzPR5iNYGOJoK0FcKqd8Y8TtUWmm+1rmhNwnQoWNWuq6grTdVebTMJzCWvBB2H0W+mo5F4cWnIgG7kCo42mITnCDNt6poIccC4kgVrsNe5b8XJ0zTDl493bnqbFe07VstKaCfC67PxIeThiOK18KIM+a65ZfDns0kYw4hSCKDc67yVGM/KVcCDcbipVXGHS9p+fNqmgxMnD5wWOWFuHJTwooNxu+bUErYN4I292e1ZsOV4+mKxocEgizff35rO6BxpU04knPkrYq2/aJ0JjdleZUL5gDAHvoM9l5KnfBGdach4LHdEYMKd1+e1WV7LOkccBT/na72Vpgk9o+vmgmam4fK7AqOLzuHLyv8UTF5hNAv8SAMNmCidEaML+Ap5p93zKtitaCKHlec/mKHZ1v2VvtaQbdQBkQ+F3mvb14DqFp2BJzDo0YPp0Za2yA5xcS3C8AXA4lekaE+0yTjmy5zoDq0HSgWTwc24fzU3VXBz+t28M/i7ZFZCiBwBaQQcCDUHgVesWgiIgLX6eZWXij9JPK/wBFsFBPQ7UN7drHDmCEHl0M0KxdJaOa/rCgdt28VlMdt7lWL6qqduYdaabLhePmKuawHEroZmUbFZQ45HMLn5mUfCdQ88j4KFpWLNyYPotVMylKtcAWnEHA/vvC6aXZXFSvkmEEFTKWOR0ZMRJa0YRMSFSvQuNSLxWweFeWCz2S8CdaYkuQyJi6GbiDvHqLlLpHRVi9t48loJuV63SMJhxReHtuqf1jPj5rXHPXhllhvyviyz4bqEEEZZK5rg7cfma2crp1j2shToDXurZiDsmhFDXKteHBNI6ELes3rN2jEZ3hdWHJMnPlhprQS3eFK1jX4Y+P7qC0RjeFPDaDePnstGSWWe5jhmK4LNMw92F3D3KxWOIItDP3Wd0uAA2b89g91bFFjFMqSesfM5qhgNbj4nep4ts50HLwF6x+gpefbx/dW2jf2GK0UoK4ZUHjf4KO244AD/jafZXNe0YUwyFfH91aZgnAev7Zof4qYBPaNfHz9lE5rRWp9SrixzriTwv8gs6V1cjvNzKDa64fO5VuUiZLWj0jHuFBmcf2UEr+IaNrXZQk+C7UasS8EW5t9oC+y0O8heeSl0VrVAMdkCVlrIc6heWgAChNaN4ZlcXLZlk7eO3HHSzVSW0jBcDBe+EzNrzVh/kN3fcvZNATcSJDtRbNsGhs1sm4HPiuRMS+5dbq438EVxJcfGizs0tvbaIiKqRUKqiDyKKLL3MOAcRyNFKTkea3+tmrxaTGhCrTUvbsOJI3Lmmv5KEslgoo4rQ6oN+1VhvyVIovPBCNTPSphdZoLm5Ux71gyWlxEdZoWnKtL11QIIocM1zmldFGGXPhWqVvaALXdXJQsyHHKl2eC1GkpNrr2drwKrCiOcRSjhhW0MuCyWQicAo2trbmpqUusxGXHEHCu0HIqzR2kI0p2KxpcYwyeuyuzdwu3DFdLFlg+rQ9toYi481rJ3Rz2EEA0yIypirzL5UuLOEvBmmW4JAcQHFp37RlxwWnjyT2OzaRl7LEmZdxcIkJ3RRmigIuaQMAQMMeG1bbR2sjIh6Gcb0cTAOwae/LyW+HLZ5c+XFPMRyscEhrxnngs9040AAbtw+dyrM6JIcC3rNrdTG9Z0lq/EcB1Q24Xu9sV1Y8mOvLnuF34aR8Z7sBT5tKsZKlxvJJ7yupjSUtL/8AcRmg3XVpU5XYrWTOucKE8wpSWfEiC6tKCvi7nTiqZc89l8eG/hZJ6txXfTQbXey2D9DS8Gn3iM0E0FKgXnAbTeteYGlZvtPbKwzk2ofTiDa5Ed6pC1akZVwdMxzEi1uDnEuJ3NFXc1jlzZVpOLGee6SNrdAhvMKUlXxogNCbNADeLze7HcFR0HS01cXtlIZ/L26cRU+IWPF13Y1xhSUoXPBIJIpfW82WVNOJCtdonSk7/wBaL0EM/S0kV/lbef5iVnbvy0kkZv8AhsnKNJmZh0Vw6zgSXOJwvDauN+1Tat61Qo8w2DLSzmQ6OLnuAGF9AG1F+8rXs0Xo6SY/povTE2bY7VSCbILW79pyW11S1jEzFMODLdDAa2togAk5CjeqOZULOw6QDBdnoVv4LOFeZXFRI7GAlxAG0n3XeSIpDZ/CPJMkYp0RFRYREQUIXD606uWLUWEOp9TR9O8bl3KoQg8ggvpwUwNN4ouh1n1c6MmLCHUvL2/l2kbvLy5hr6cCFCWZS5RudeQqMdQblWIL643ILW6Ohljm2RRxtGl3WNxIpncFxOn9BxIIJtPfBP6jQbnALu4DrldGN1DQjA7CN6hMunlMGIWkFnVIwp8v711eho8SO2hhODgL3U6ruHsur0foCXYA4Q21N9/otmSBcBRX6TLk34coNUTENXEMGdMVdGlJCXAt0iOZhdacOGxR6Z0bNR47gH2Zfq2b7j1G1oONVGNAy0tQx4otbCaE8B2jxUqMTSmu7xYEtK2gXG41ruuaLrzhU4YrHMrpab7cQSzDk2odzHWJ7wk3r/LQjYlYDojsASLDTwuLnchxWKY2lp3D8Bh2dS4/q7ZUo0zYeqkjKEOmo9uLX6nUNo33NHWVk3r3ChPdDlZZz4lSCSLNTtstq499FZKajy8tSJNzFXVrSoALqjaSXGvFXTWucrLucyVlzEi1NTSyC6t+Rc7uFN6CEy2lZ0dd/wB3hnIdTnZ6x4VoVNKaqSco5rpiPbi1ubWhLtzBflvUdnSs7n92hnZVhpleOsfBZUhqhKyZESYjl8TdcK0/KLz3qZLfCL28sU66tDjCkJQudU3kAVNcQ1t+OZIVx0BpKc/7mP0MPNgqLt7WkD+olbL/AORsh/hykAAnC6/+lt57ysedkZmKLU1GbAh7HHLdDab+8rScV91Ov4Ug6P0dJtLHOMw6ocRc68AitBQDE4lTQtPzEcWJSAGMwq0AgcTQNHiVJofR0mHQ6NMW30hD4lzR0dmpDMPqF/mpNPNixoliHEsQbLRRuZvrRoT+GNO9RSOgHRIjXzMe28OHVabRqCLi43DuC9zYKBeZ6n6qxGFvUNi2HuLrq4Ycl6aFlnl1VpjNRVERUWEREBERBQhcLrVq5YrGgjqYvb+XaR+ny8u7VCEHkMN9OCmBphgt/rRq70dqNCHUxe0fTvH6fLy5lr6cKKEsxlFZENwVsJ1LxgqxRVt21Bs4AJa3ZRSGFtKjln0Y0bqK8glas3B6yv0lFmosGWJhwBYAe3qk1htc6r8e0ThTBRaH1HEBxjTMdpca1yBJxq5xqTvU+sunp77y+WlYXZs/iAEnrMDjebhSqx9F6mzL4nTTsa0aEUJLiKihpk3uChKkTWPRslUS8MRXjNooK74jhhwqsf8AxvSk7dAh9Aw/UBT/AFPF/cFt4Epo6T7LRFiD+d1fIKrtY5iMbEvDsjC4WiOJuaFpOO1W5xgSGoIY4R5yZLng1xzGFXuNT8uW0bpOTlyeghBzySS6gFSTebRFcdgWMNBuc9v3qOGvcaBtbcSpN1BgMdijhaShw3WJWXtPF1uJ1nXGlzRhxr3K844pcrWwEzNzF4BYw59kUp+Y3nuUUpoeXfFDXxTFecWw62RxfieYUJk5iOax4hofpx/0i7zXTaD1RiYsYW3EW3bCMgmWcnaGOFt7tHpuK+AWwpRrYYLauIAqDXMrXSWrMSM608vimuVaD+Y+lF6lovUWCyhiExDvwXTy8qxgo1oHALG8t00mEcJorUc2WtfRjG1IAx61K39wXWaN0DBg0stBO04raos73XUAVURAREQEREBERAREQUIXDa1at2KxYI6mL2j6dpG7y4Yd0qEIPIILqcFLlUYVXSaz6uWKxoI6v1sH07SN3lww5YOoNyhLeSRFgHOnqsbSWmIUEfiRGtOyt/IXrntOMmohhsl7dgtJcRRra1OL/QLG0bqpD6SkWOHRKWiyGRXYbT7zmunHGa3axuV3pJOa6X0gwrz9TsTkKNF5uoof8NnJm+MSxhyfcKV//MY962Olf/qNY2UhNDnkgupV1w2495WNoWUjvi247i4lrhZF5q4EXNF3mr7knZTVrBP3KBm6ZeODYdSfmNV0WhNK2oVotbDFSGtaCKNu2+azdB6guFDYDd8S939OXguxkdVYLKF1YhG24dzR6rLPk3NRfHCzu87kNAmJMmMxr3uLy4ACgGGJzXXaM1MI7ZawG+ywX95wXZQ4QaKNAA2AUHJXrK5WtJJGukNCwYPYYK7Teea2ACqihIiIgIiICIiAiIgIiICIiAiIgIiIKELh9a9XLFqLBHVxcwfTtI3eV+WHcqhQeJ6agx4jYTYTrMMh1o1oK2rqnErI1W1Xitfahhz3EFpdSjBUgm84m79l6jD1fgB1qwCakgHAVNTQYLZNaAKC4bFf9y60r0ze3JSepwJtR3kn8rcOZvXSSOjoUIUhsDd4x7zistFRZSirREQEREBERAREQEREBERAREQEREBERAREQEREBERAREQEREBERAREQ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571472" y="500042"/>
            <a:ext cx="1876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 Administración </a:t>
            </a:r>
            <a:endParaRPr lang="es-PE" dirty="0"/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36" y="1071546"/>
            <a:ext cx="8286744" cy="504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55</a:t>
            </a:fld>
            <a:endParaRPr lang="es-PE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080" y="1052736"/>
            <a:ext cx="8099376" cy="504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3359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Sesión desconectada del Servidor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-32" y="5000636"/>
            <a:ext cx="9144032" cy="18573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56</a:t>
            </a:fld>
            <a:endParaRPr lang="es-PE"/>
          </a:p>
        </p:txBody>
      </p:sp>
      <p:sp>
        <p:nvSpPr>
          <p:cNvPr id="6" name="2 Subtítulo"/>
          <p:cNvSpPr txBox="1">
            <a:spLocks/>
          </p:cNvSpPr>
          <p:nvPr/>
        </p:nvSpPr>
        <p:spPr>
          <a:xfrm>
            <a:off x="1371600" y="4949220"/>
            <a:ext cx="6400800" cy="622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PE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GRACIAS POR</a:t>
            </a:r>
            <a:r>
              <a:rPr kumimoji="0" lang="es-PE" sz="40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SU ATENCION</a:t>
            </a:r>
            <a:endParaRPr kumimoji="0" lang="es-PE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>
          <a:xfrm>
            <a:off x="4786314" y="5929330"/>
            <a:ext cx="40005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Expositor:</a:t>
            </a:r>
            <a:r>
              <a:rPr kumimoji="0" lang="es-PE" sz="1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Sr. ANIBAL AGUIRRE MORALES</a:t>
            </a:r>
            <a:endParaRPr kumimoji="0" lang="es-PE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2" name="AutoShape 2" descr="data:image/jpeg;base64,/9j/4AAQSkZJRgABAQAAAQABAAD/2wCEAAkGBxQTEhUUExQUFRQXFxcYFhgYGBceFxgXFxUYFxccGBgaHSghHxwlHBcXIjEhJSksLi4uFx8zODMsNygtLisBCgoKDg0OFRAQGCwcHxwtLCwsLCwsLCwsLCwsLCw0LCwsLCwsLCwsLCwrLCwsLCwsLCwsKzc3LDcsLCsrLCsrN//AABEIAOMA3wMBIgACEQEDEQH/xAAcAAEAAQUBAQAAAAAAAAAAAAAAAwECBAUGBwj/xABDEAABAgMEBgkBBgQFBAMAAAABAAIDBBESITFBBQZRYXGREyIygaGxwdHwQgcUI1Ji4XKCkrIVQ6LC8TM0Y5MWJFP/xAAYAQEAAwEAAAAAAAAAAAAAAAAAAQIDBP/EACYRAQEAAgEDBAEFAQAAAAAAAAABAhEDEiExMkFRYXEEEyIjgaH/2gAMAwEAAhEDEQA/APcUREBERAREQEREBFSqVQVRUqlUFUVC5QRp6GztRGN4uaPMoMhFrH6xSgxmZf8A9rPKqkl9NS8S5keC4nACIwnlVBnoqAqqAiIgIiICIiAiIgIiICIiAiIgIioUGLNaRhQzR8RrTStCb6fAsd2n5cf5rTz9lyuvP/WYSKVh0xH0uJ9VzjaZGinSNvRousUClA4k5dU45LnNYIkcQ7UOPHabTAbLhQBzgCb2nAErnHtcRc5wvxab7llw9LRx2nMcM7TKHuIICaNx0T9Uy7tT8+bhhFYP7WBUOp0E9qLOP/imY2fBwWK7WuIaWWw2/wATXO8nBP8AHorv8yGD+llPBziidpYurErDFgQg4Y9clzqn9TiTTdVajRurMJzD0rKOtv7JIFLRDbuFFPMT81Woex+5zA3xBV0PTEYDrwWnbYf5B3uoNsKNqNAcQA+I2v8ACfRbLRup7II6kxHbw6P1YVfLaaa4i1DiM4hvmDRZx03DyD+8AeqkbTRhdDIaYrnt/XY8w0Ldhy4Of0xbY5rYZqRQEkU8FqYM25uFW/wkj2TSHqaqvN4en47cIh77wsyFrbHGNh3FvsQmku8RcfB11/PCHEO9CPVZ0LW+CcQ9vcD5FQOiRayX05AfSkQVO0EeY9VsgUFUREBERAREQEREBUVVQoPIftid00SXdBq/ohFDy0Oq0lzCP7TyXnsPS0eHcHu4Ov8AA3rqNYNPRYM5MMLWva2K8DIgVqLxd4KAablYopFZZP6hd/UF1Y7k7zbnyvfy18rra8XPhtdvaS08jUeS28rrRCdiXMP6m3cwoH6uS0UWoTyK7CHNWFH1ZiNHVo8bjQ8imsL9G8p9uol5xjx1XMf/AAkV5BSim9cC+Scw9ZjmnbQjxWRB0hGZ2YjqbHdYeKi8PxT92e8duwHI+J8lf0rguTl9Y3jtw2u3tNPArZS2sMJxvLmHY4eypeOxpM5W8E1tWWITtw71rYcyx46rmu4EHyXQvcAMu/gq9KdsJsI7QrxL7ye5RxNKw29qNBbuttryqsSLrLLj/PB/hafOlFPTTqjPEmDl6K/7iB9I5rQv1sgZdK/gKeqxoutYPZl3H+J1PdWnFlfZX9yT3dQ2A0fkCCyMHcguQdrTGPZhQWjfUkeKoNNzDvrYODR6q04MlLzYu3lqF7QLRq5uW8LvWGq8Z0DEjRJqAHRnu/FaSLr6GvovZwsuXC43Vacecym4KqIs2giIgIiICIiAqFVRB86faFCLdIzWN8SvNoXNOiV2Fdl9qbKaSjUzEM84bfZcZEG5d2Hpjky81dCiFpq0uadou8Ret7J6fjNp1mvH6rzzFCufYN/P3wUlk/urWS+Yj/jtJfWRjhSI0tP9Q5Y+CyfusrGF1mv6TQ8v2XENe4bx871KyON4O0fKql457XSeu+826eY1Zr2H9zh6hYEXREVmLKjaLwoJTS8VtLL7Q2G8LcSesNe22m9p9Cm859l6L9NN93GwtPI5KCJCtdoudj2nE5rsYUzBikA2TXI3FbP7tJsyh3b6nlepnJ84ouH24CBLjJte6uSzYMhEPZhuy+ncuwOlpdmFP5Wj1WPF1rYOzDceJAHgrded8Yq9GPvk0cHQEw76COJosqHqrFPacwd9VJE1sifTDYONo+yw42sEwfrDRuaB44qf7L9H9c+21gapil8Q9wU40DBZ2oh5tHnVcpG0q93ajE/zE7diwYsyD+Y9x9VHTlfORvH2xd2JmShEERW2siHknmxeh6pzwjS7YjSXAl1Ca1ucRmvnwzA2ePsvefs9bTR8udrbXNxWHPhJJd7b8WVtdGiIuZuIiICIiAiIgIiog8K+2CEW6RJ/NBhu/ub/ALVwz31yXon21MInobtsu0d4ixfdecxV28fpjkz9VA3Z+6mZDIFxWO0d/nyUzHkey0VTtiZEfPJSANPyhVkOMM7vJXmEDh4YIirXS99yvZEe3eN96tbabheNmPgp4MUHLl7Id08vNioqM8r9qz3Trdhz2DPete2GCQRQ3+6zhKjMbcfdWx2plr4QRZ6+5o5k+AUDozzgAK7B6lZzywVvGeF+W5QOmAL6Op3DLerb+yT4jFsPIvJyz9vdVMuTfdlv81eJjYBlmScP0081aHvNKVHc0Zb70T3UbLYYo6AADWlRtI2KroLszzJOStdA2E91B5BEW/aA028gd3BfQ2p0GxIyzf8AxMPMV9V8/OhNGNO8+5X0boWHZl4LdkKGOTAFy/qfEdHB7s5ERcjpEREBERAREQFRVVEHkP24wqRpVwzZFH9LmEf3FeXvdtC9b+3CFdKvGRiN/qDT6LyOKNq7eL0RzZ+qrQ3Z87lK0nHEKEfNqnhxTmPdaM6lh2SB88VUQiDd891WG1pwx8eSqA5uF42fL+SI/CgjEG8fPJZMEtdTD1UTIgON3krvu+Y/ZSfll9AbqHPPvzxWaJU0qSBjWgrnvWulnuDgDeK/N6zDNPOHgB5lWmlbtJEg7yfm5Yz2Nb+UcSK4I+E9xvO3EnyCs+6b+XBSrr7HTDdpPAHYrIkzsHMjZuUjpdox5k+6oYjBv4Dhmm0/iInRnnAU7qeJKjiMcbyTzKmMYZDx9Ggqx7n4UphkNu+pUJ7xjRIRoaC8i7DEjl4r6gYKXBfN2iZQvjwWk1tRYYvqcXtGd2exfSQXJ+p8x0cPuuREXM6BERAREQEREBUSqo54GJpxQeb/AG3w6y8uRlGPixy8bc7avavtiisfJto4FzYrbgb7wQvFYo2rr4fS5uT1Iw3YpGHaOSiBU8OKMCO9bM6kbCBFQr2xCMbx4qjIebSrg/Jw5fL0FzaO4+KlgsIw+dyhMEG8K9kVzaVvHzNEMqHEqRUZ++SzzEAGB76DNYkB7XkA7e/ms89G38vrir4q38IIsY/SNuROe9Yzw41qTz9GqaPON3nHcMQsZ8dxwHrs2qUTaol/gF+WZvVXQ2jGneeCjLHnEnnwyCqJWv7e6k/1cZlowqeAp50UL5k5DzOW65SdG0Zjz8qlRxojaAAHv9hUqDs2WqQc+elm1/zWm6mDTa/2r6IC8D+z1hdpGXuuDnE/0OGfoF74uL9Tf5R18PhVERc7YREQFjaQnocFhfEcGMGJP7LJWn1rZWXduIJ4VQc/P/ajIs7BixT+lhArxfRaR32uBzgGy5azNxNpw32QADzXPTugm1L4bQdrLrztHsuRiy8QxD1XEb8uHNQvqPcoOmnRWB4i9R1CC0gCm4i/xWJNaVhA1c8E7rz3rzPR5iNYGOJoK0FcKqd8Y8TtUWmm+1rmhNwnQoWNWuq6grTdVebTMJzCWvBB2H0W+mo5F4cWnIgG7kCo42mITnCDNt6poIccC4kgVrsNe5b8XJ0zTDl493bnqbFe07VstKaCfC67PxIeThiOK18KIM+a65ZfDns0kYw4hSCKDc67yVGM/KVcCDcbipVXGHS9p+fNqmgxMnD5wWOWFuHJTwooNxu+bUErYN4I292e1ZsOV4+mKxocEgizff35rO6BxpU04knPkrYq2/aJ0JjdleZUL5gDAHvoM9l5KnfBGdach4LHdEYMKd1+e1WV7LOkccBT/na72Vpgk9o+vmgmam4fK7AqOLzuHLyv8UTF5hNAv8SAMNmCidEaML+Ap5p93zKtitaCKHlec/mKHZ1v2VvtaQbdQBkQ+F3mvb14DqFp2BJzDo0YPp0Za2yA5xcS3C8AXA4lekaE+0yTjmy5zoDq0HSgWTwc24fzU3VXBz+t28M/i7ZFZCiBwBaQQcCDUHgVesWgiIgLX6eZWXij9JPK/wBFsFBPQ7UN7drHDmCEHl0M0KxdJaOa/rCgdt28VlMdt7lWL6qqduYdaabLhePmKuawHEroZmUbFZQ45HMLn5mUfCdQ88j4KFpWLNyYPotVMylKtcAWnEHA/vvC6aXZXFSvkmEEFTKWOR0ZMRJa0YRMSFSvQuNSLxWweFeWCz2S8CdaYkuQyJi6GbiDvHqLlLpHRVi9t48loJuV63SMJhxReHtuqf1jPj5rXHPXhllhvyviyz4bqEEEZZK5rg7cfma2crp1j2shToDXurZiDsmhFDXKteHBNI6ELes3rN2jEZ3hdWHJMnPlhprQS3eFK1jX4Y+P7qC0RjeFPDaDePnstGSWWe5jhmK4LNMw92F3D3KxWOIItDP3Wd0uAA2b89g91bFFjFMqSesfM5qhgNbj4nep4ts50HLwF6x+gpefbx/dW2jf2GK0UoK4ZUHjf4KO244AD/jafZXNe0YUwyFfH91aZgnAev7Zof4qYBPaNfHz9lE5rRWp9SrixzriTwv8gs6V1cjvNzKDa64fO5VuUiZLWj0jHuFBmcf2UEr+IaNrXZQk+C7UasS8EW5t9oC+y0O8heeSl0VrVAMdkCVlrIc6heWgAChNaN4ZlcXLZlk7eO3HHSzVSW0jBcDBe+EzNrzVh/kN3fcvZNATcSJDtRbNsGhs1sm4HPiuRMS+5dbq438EVxJcfGizs0tvbaIiKqRUKqiDyKKLL3MOAcRyNFKTkea3+tmrxaTGhCrTUvbsOJI3Lmmv5KEslgoo4rQ6oN+1VhvyVIovPBCNTPSphdZoLm5Ux71gyWlxEdZoWnKtL11QIIocM1zmldFGGXPhWqVvaALXdXJQsyHHKl2eC1GkpNrr2drwKrCiOcRSjhhW0MuCyWQicAo2trbmpqUusxGXHEHCu0HIqzR2kI0p2KxpcYwyeuyuzdwu3DFdLFlg+rQ9toYi481rJ3Rz2EEA0yIypirzL5UuLOEvBmmW4JAcQHFp37RlxwWnjyT2OzaRl7LEmZdxcIkJ3RRmigIuaQMAQMMeG1bbR2sjIh6Gcb0cTAOwae/LyW+HLZ5c+XFPMRyscEhrxnngs9040AAbtw+dyrM6JIcC3rNrdTG9Z0lq/EcB1Q24Xu9sV1Y8mOvLnuF34aR8Z7sBT5tKsZKlxvJJ7yupjSUtL/8AcRmg3XVpU5XYrWTOucKE8wpSWfEiC6tKCvi7nTiqZc89l8eG/hZJ6txXfTQbXey2D9DS8Gn3iM0E0FKgXnAbTeteYGlZvtPbKwzk2ofTiDa5Ed6pC1akZVwdMxzEi1uDnEuJ3NFXc1jlzZVpOLGee6SNrdAhvMKUlXxogNCbNADeLze7HcFR0HS01cXtlIZ/L26cRU+IWPF13Y1xhSUoXPBIJIpfW82WVNOJCtdonSk7/wBaL0EM/S0kV/lbef5iVnbvy0kkZv8AhsnKNJmZh0Vw6zgSXOJwvDauN+1Tat61Qo8w2DLSzmQ6OLnuAGF9AG1F+8rXs0Xo6SY/povTE2bY7VSCbILW79pyW11S1jEzFMODLdDAa2togAk5CjeqOZULOw6QDBdnoVv4LOFeZXFRI7GAlxAG0n3XeSIpDZ/CPJMkYp0RFRYREQUIXD606uWLUWEOp9TR9O8bl3KoQg8ggvpwUwNN4ouh1n1c6MmLCHUvL2/l2kbvLy5hr6cCFCWZS5RudeQqMdQblWIL643ILW6Ohljm2RRxtGl3WNxIpncFxOn9BxIIJtPfBP6jQbnALu4DrldGN1DQjA7CN6hMunlMGIWkFnVIwp8v711eho8SO2hhODgL3U6ruHsur0foCXYA4Q21N9/otmSBcBRX6TLk34coNUTENXEMGdMVdGlJCXAt0iOZhdacOGxR6Z0bNR47gH2Zfq2b7j1G1oONVGNAy0tQx4otbCaE8B2jxUqMTSmu7xYEtK2gXG41ruuaLrzhU4YrHMrpab7cQSzDk2odzHWJ7wk3r/LQjYlYDojsASLDTwuLnchxWKY2lp3D8Bh2dS4/q7ZUo0zYeqkjKEOmo9uLX6nUNo33NHWVk3r3ChPdDlZZz4lSCSLNTtstq499FZKajy8tSJNzFXVrSoALqjaSXGvFXTWucrLucyVlzEi1NTSyC6t+Rc7uFN6CEy2lZ0dd/wB3hnIdTnZ6x4VoVNKaqSco5rpiPbi1ubWhLtzBflvUdnSs7n92hnZVhpleOsfBZUhqhKyZESYjl8TdcK0/KLz3qZLfCL28sU66tDjCkJQudU3kAVNcQ1t+OZIVx0BpKc/7mP0MPNgqLt7WkD+olbL/AORsh/hykAAnC6/+lt57ysedkZmKLU1GbAh7HHLdDab+8rScV91Ov4Ug6P0dJtLHOMw6ocRc68AitBQDE4lTQtPzEcWJSAGMwq0AgcTQNHiVJofR0mHQ6NMW30hD4lzR0dmpDMPqF/mpNPNixoliHEsQbLRRuZvrRoT+GNO9RSOgHRIjXzMe28OHVabRqCLi43DuC9zYKBeZ6n6qxGFvUNi2HuLrq4Ycl6aFlnl1VpjNRVERUWEREBERBQhcLrVq5YrGgjqYvb+XaR+ny8u7VCEHkMN9OCmBphgt/rRq70dqNCHUxe0fTvH6fLy5lr6cKKEsxlFZENwVsJ1LxgqxRVt21Bs4AJa3ZRSGFtKjln0Y0bqK8glas3B6yv0lFmosGWJhwBYAe3qk1htc6r8e0ThTBRaH1HEBxjTMdpca1yBJxq5xqTvU+sunp77y+WlYXZs/iAEnrMDjebhSqx9F6mzL4nTTsa0aEUJLiKihpk3uChKkTWPRslUS8MRXjNooK74jhhwqsf8AxvSk7dAh9Aw/UBT/AFPF/cFt4Epo6T7LRFiD+d1fIKrtY5iMbEvDsjC4WiOJuaFpOO1W5xgSGoIY4R5yZLng1xzGFXuNT8uW0bpOTlyeghBzySS6gFSTebRFcdgWMNBuc9v3qOGvcaBtbcSpN1BgMdijhaShw3WJWXtPF1uJ1nXGlzRhxr3K844pcrWwEzNzF4BYw59kUp+Y3nuUUpoeXfFDXxTFecWw62RxfieYUJk5iOax4hofpx/0i7zXTaD1RiYsYW3EW3bCMgmWcnaGOFt7tHpuK+AWwpRrYYLauIAqDXMrXSWrMSM608vimuVaD+Y+lF6lovUWCyhiExDvwXTy8qxgo1oHALG8t00mEcJorUc2WtfRjG1IAx61K39wXWaN0DBg0stBO04raos73XUAVURAREQEREBERAREQUIXDa1at2KxYI6mL2j6dpG7y4Yd0qEIPIILqcFLlUYVXSaz6uWKxoI6v1sH07SN3lww5YOoNyhLeSRFgHOnqsbSWmIUEfiRGtOyt/IXrntOMmohhsl7dgtJcRRra1OL/QLG0bqpD6SkWOHRKWiyGRXYbT7zmunHGa3axuV3pJOa6X0gwrz9TsTkKNF5uoof8NnJm+MSxhyfcKV//MY962Olf/qNY2UhNDnkgupV1w2495WNoWUjvi247i4lrhZF5q4EXNF3mr7knZTVrBP3KBm6ZeODYdSfmNV0WhNK2oVotbDFSGtaCKNu2+azdB6guFDYDd8S939OXguxkdVYLKF1YhG24dzR6rLPk3NRfHCzu87kNAmJMmMxr3uLy4ACgGGJzXXaM1MI7ZawG+ywX95wXZQ4QaKNAA2AUHJXrK5WtJJGukNCwYPYYK7Teea2ACqihIiIgIiICIiAiIgIiICIiAiIgIiIKELh9a9XLFqLBHVxcwfTtI3eV+WHcqhQeJ6agx4jYTYTrMMh1o1oK2rqnErI1W1Xitfahhz3EFpdSjBUgm84m79l6jD1fgB1qwCakgHAVNTQYLZNaAKC4bFf9y60r0ze3JSepwJtR3kn8rcOZvXSSOjoUIUhsDd4x7zistFRZSirREQEREBERAREQEREBERAREQEREBERAREQEREBERAREQEREBERAREQ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30724" name="AutoShape 4" descr="data:image/jpeg;base64,/9j/4AAQSkZJRgABAQAAAQABAAD/2wCEAAkGBxQTEhUUExQUFRQXFxcYFhgYGBceFxgXFxUYFxccGBgaHSghHxwlHBcXIjEhJSksLi4uFx8zODMsNygtLisBCgoKDg0OFRAQGCwcHxwtLCwsLCwsLCwsLCwsLCw0LCwsLCwsLCwsLCwrLCwsLCwsLCwsKzc3LDcsLCsrLCsrN//AABEIAOMA3wMBIgACEQEDEQH/xAAcAAEAAQUBAQAAAAAAAAAAAAAAAwECBAUGBwj/xABDEAABAgMEBgkBBgQFBAMAAAABAAIDBBESITFBBQZRYXGREyIygaGxwdHwQgcUI1Ji4XKCkrIVQ6LC8TM0Y5MWJFP/xAAYAQEAAwEAAAAAAAAAAAAAAAAAAQIDBP/EACYRAQEAAgEDBAEFAQAAAAAAAAABAhEDEiExMkFRYXEEEyIjgaH/2gAMAwEAAhEDEQA/APcUREBERAREQEREBFSqVQVRUqlUFUVC5QRp6GztRGN4uaPMoMhFrH6xSgxmZf8A9rPKqkl9NS8S5keC4nACIwnlVBnoqAqqAiIgIiICIiAiIgIiICIiAiIgIioUGLNaRhQzR8RrTStCb6fAsd2n5cf5rTz9lyuvP/WYSKVh0xH0uJ9VzjaZGinSNvRousUClA4k5dU45LnNYIkcQ7UOPHabTAbLhQBzgCb2nAErnHtcRc5wvxab7llw9LRx2nMcM7TKHuIICaNx0T9Uy7tT8+bhhFYP7WBUOp0E9qLOP/imY2fBwWK7WuIaWWw2/wATXO8nBP8AHorv8yGD+llPBziidpYurErDFgQg4Y9clzqn9TiTTdVajRurMJzD0rKOtv7JIFLRDbuFFPMT81Woex+5zA3xBV0PTEYDrwWnbYf5B3uoNsKNqNAcQA+I2v8ACfRbLRup7II6kxHbw6P1YVfLaaa4i1DiM4hvmDRZx03DyD+8AeqkbTRhdDIaYrnt/XY8w0Ldhy4Of0xbY5rYZqRQEkU8FqYM25uFW/wkj2TSHqaqvN4en47cIh77wsyFrbHGNh3FvsQmku8RcfB11/PCHEO9CPVZ0LW+CcQ9vcD5FQOiRayX05AfSkQVO0EeY9VsgUFUREBERAREQEREBUVVQoPIftid00SXdBq/ohFDy0Oq0lzCP7TyXnsPS0eHcHu4Ov8AA3rqNYNPRYM5MMLWva2K8DIgVqLxd4KAablYopFZZP6hd/UF1Y7k7zbnyvfy18rra8XPhtdvaS08jUeS28rrRCdiXMP6m3cwoH6uS0UWoTyK7CHNWFH1ZiNHVo8bjQ8imsL9G8p9uol5xjx1XMf/AAkV5BSim9cC+Scw9ZjmnbQjxWRB0hGZ2YjqbHdYeKi8PxT92e8duwHI+J8lf0rguTl9Y3jtw2u3tNPArZS2sMJxvLmHY4eypeOxpM5W8E1tWWITtw71rYcyx46rmu4EHyXQvcAMu/gq9KdsJsI7QrxL7ye5RxNKw29qNBbuttryqsSLrLLj/PB/hafOlFPTTqjPEmDl6K/7iB9I5rQv1sgZdK/gKeqxoutYPZl3H+J1PdWnFlfZX9yT3dQ2A0fkCCyMHcguQdrTGPZhQWjfUkeKoNNzDvrYODR6q04MlLzYu3lqF7QLRq5uW8LvWGq8Z0DEjRJqAHRnu/FaSLr6GvovZwsuXC43Vacecym4KqIs2giIgIiICIiAqFVRB86faFCLdIzWN8SvNoXNOiV2Fdl9qbKaSjUzEM84bfZcZEG5d2Hpjky81dCiFpq0uadou8Ret7J6fjNp1mvH6rzzFCufYN/P3wUlk/urWS+Yj/jtJfWRjhSI0tP9Q5Y+CyfusrGF1mv6TQ8v2XENe4bx871KyON4O0fKql457XSeu+826eY1Zr2H9zh6hYEXREVmLKjaLwoJTS8VtLL7Q2G8LcSesNe22m9p9Cm859l6L9NN93GwtPI5KCJCtdoudj2nE5rsYUzBikA2TXI3FbP7tJsyh3b6nlepnJ84ouH24CBLjJte6uSzYMhEPZhuy+ncuwOlpdmFP5Wj1WPF1rYOzDceJAHgrded8Yq9GPvk0cHQEw76COJosqHqrFPacwd9VJE1sifTDYONo+yw42sEwfrDRuaB44qf7L9H9c+21gapil8Q9wU40DBZ2oh5tHnVcpG0q93ajE/zE7diwYsyD+Y9x9VHTlfORvH2xd2JmShEERW2siHknmxeh6pzwjS7YjSXAl1Ca1ucRmvnwzA2ePsvefs9bTR8udrbXNxWHPhJJd7b8WVtdGiIuZuIiICIiAiIgIiog8K+2CEW6RJ/NBhu/ub/ALVwz31yXon21MInobtsu0d4ixfdecxV28fpjkz9VA3Z+6mZDIFxWO0d/nyUzHkey0VTtiZEfPJSANPyhVkOMM7vJXmEDh4YIirXS99yvZEe3eN96tbabheNmPgp4MUHLl7Id08vNioqM8r9qz3Trdhz2DPete2GCQRQ3+6zhKjMbcfdWx2plr4QRZ6+5o5k+AUDozzgAK7B6lZzywVvGeF+W5QOmAL6Op3DLerb+yT4jFsPIvJyz9vdVMuTfdlv81eJjYBlmScP0081aHvNKVHc0Zb70T3UbLYYo6AADWlRtI2KroLszzJOStdA2E91B5BEW/aA028gd3BfQ2p0GxIyzf8AxMPMV9V8/OhNGNO8+5X0boWHZl4LdkKGOTAFy/qfEdHB7s5ERcjpEREBERAREQFRVVEHkP24wqRpVwzZFH9LmEf3FeXvdtC9b+3CFdKvGRiN/qDT6LyOKNq7eL0RzZ+qrQ3Z87lK0nHEKEfNqnhxTmPdaM6lh2SB88VUQiDd891WG1pwx8eSqA5uF42fL+SI/CgjEG8fPJZMEtdTD1UTIgON3krvu+Y/ZSfll9AbqHPPvzxWaJU0qSBjWgrnvWulnuDgDeK/N6zDNPOHgB5lWmlbtJEg7yfm5Yz2Nb+UcSK4I+E9xvO3EnyCs+6b+XBSrr7HTDdpPAHYrIkzsHMjZuUjpdox5k+6oYjBv4Dhmm0/iInRnnAU7qeJKjiMcbyTzKmMYZDx9Ggqx7n4UphkNu+pUJ7xjRIRoaC8i7DEjl4r6gYKXBfN2iZQvjwWk1tRYYvqcXtGd2exfSQXJ+p8x0cPuuREXM6BERAREQEREBUSqo54GJpxQeb/AG3w6y8uRlGPixy8bc7avavtiisfJto4FzYrbgb7wQvFYo2rr4fS5uT1Iw3YpGHaOSiBU8OKMCO9bM6kbCBFQr2xCMbx4qjIebSrg/Jw5fL0FzaO4+KlgsIw+dyhMEG8K9kVzaVvHzNEMqHEqRUZ++SzzEAGB76DNYkB7XkA7e/ms89G38vrir4q38IIsY/SNuROe9Yzw41qTz9GqaPON3nHcMQsZ8dxwHrs2qUTaol/gF+WZvVXQ2jGneeCjLHnEnnwyCqJWv7e6k/1cZlowqeAp50UL5k5DzOW65SdG0Zjz8qlRxojaAAHv9hUqDs2WqQc+elm1/zWm6mDTa/2r6IC8D+z1hdpGXuuDnE/0OGfoF74uL9Tf5R18PhVERc7YREQFjaQnocFhfEcGMGJP7LJWn1rZWXduIJ4VQc/P/ajIs7BixT+lhArxfRaR32uBzgGy5azNxNpw32QADzXPTugm1L4bQdrLrztHsuRiy8QxD1XEb8uHNQvqPcoOmnRWB4i9R1CC0gCm4i/xWJNaVhA1c8E7rz3rzPR5iNYGOJoK0FcKqd8Y8TtUWmm+1rmhNwnQoWNWuq6grTdVebTMJzCWvBB2H0W+mo5F4cWnIgG7kCo42mITnCDNt6poIccC4kgVrsNe5b8XJ0zTDl493bnqbFe07VstKaCfC67PxIeThiOK18KIM+a65ZfDns0kYw4hSCKDc67yVGM/KVcCDcbipVXGHS9p+fNqmgxMnD5wWOWFuHJTwooNxu+bUErYN4I292e1ZsOV4+mKxocEgizff35rO6BxpU04knPkrYq2/aJ0JjdleZUL5gDAHvoM9l5KnfBGdach4LHdEYMKd1+e1WV7LOkccBT/na72Vpgk9o+vmgmam4fK7AqOLzuHLyv8UTF5hNAv8SAMNmCidEaML+Ap5p93zKtitaCKHlec/mKHZ1v2VvtaQbdQBkQ+F3mvb14DqFp2BJzDo0YPp0Za2yA5xcS3C8AXA4lekaE+0yTjmy5zoDq0HSgWTwc24fzU3VXBz+t28M/i7ZFZCiBwBaQQcCDUHgVesWgiIgLX6eZWXij9JPK/wBFsFBPQ7UN7drHDmCEHl0M0KxdJaOa/rCgdt28VlMdt7lWL6qqduYdaabLhePmKuawHEroZmUbFZQ45HMLn5mUfCdQ88j4KFpWLNyYPotVMylKtcAWnEHA/vvC6aXZXFSvkmEEFTKWOR0ZMRJa0YRMSFSvQuNSLxWweFeWCz2S8CdaYkuQyJi6GbiDvHqLlLpHRVi9t48loJuV63SMJhxReHtuqf1jPj5rXHPXhllhvyviyz4bqEEEZZK5rg7cfma2crp1j2shToDXurZiDsmhFDXKteHBNI6ELes3rN2jEZ3hdWHJMnPlhprQS3eFK1jX4Y+P7qC0RjeFPDaDePnstGSWWe5jhmK4LNMw92F3D3KxWOIItDP3Wd0uAA2b89g91bFFjFMqSesfM5qhgNbj4nep4ts50HLwF6x+gpefbx/dW2jf2GK0UoK4ZUHjf4KO244AD/jafZXNe0YUwyFfH91aZgnAev7Zof4qYBPaNfHz9lE5rRWp9SrixzriTwv8gs6V1cjvNzKDa64fO5VuUiZLWj0jHuFBmcf2UEr+IaNrXZQk+C7UasS8EW5t9oC+y0O8heeSl0VrVAMdkCVlrIc6heWgAChNaN4ZlcXLZlk7eO3HHSzVSW0jBcDBe+EzNrzVh/kN3fcvZNATcSJDtRbNsGhs1sm4HPiuRMS+5dbq438EVxJcfGizs0tvbaIiKqRUKqiDyKKLL3MOAcRyNFKTkea3+tmrxaTGhCrTUvbsOJI3Lmmv5KEslgoo4rQ6oN+1VhvyVIovPBCNTPSphdZoLm5Ux71gyWlxEdZoWnKtL11QIIocM1zmldFGGXPhWqVvaALXdXJQsyHHKl2eC1GkpNrr2drwKrCiOcRSjhhW0MuCyWQicAo2trbmpqUusxGXHEHCu0HIqzR2kI0p2KxpcYwyeuyuzdwu3DFdLFlg+rQ9toYi481rJ3Rz2EEA0yIypirzL5UuLOEvBmmW4JAcQHFp37RlxwWnjyT2OzaRl7LEmZdxcIkJ3RRmigIuaQMAQMMeG1bbR2sjIh6Gcb0cTAOwae/LyW+HLZ5c+XFPMRyscEhrxnngs9040AAbtw+dyrM6JIcC3rNrdTG9Z0lq/EcB1Q24Xu9sV1Y8mOvLnuF34aR8Z7sBT5tKsZKlxvJJ7yupjSUtL/8AcRmg3XVpU5XYrWTOucKE8wpSWfEiC6tKCvi7nTiqZc89l8eG/hZJ6txXfTQbXey2D9DS8Gn3iM0E0FKgXnAbTeteYGlZvtPbKwzk2ofTiDa5Ed6pC1akZVwdMxzEi1uDnEuJ3NFXc1jlzZVpOLGee6SNrdAhvMKUlXxogNCbNADeLze7HcFR0HS01cXtlIZ/L26cRU+IWPF13Y1xhSUoXPBIJIpfW82WVNOJCtdonSk7/wBaL0EM/S0kV/lbef5iVnbvy0kkZv8AhsnKNJmZh0Vw6zgSXOJwvDauN+1Tat61Qo8w2DLSzmQ6OLnuAGF9AG1F+8rXs0Xo6SY/povTE2bY7VSCbILW79pyW11S1jEzFMODLdDAa2togAk5CjeqOZULOw6QDBdnoVv4LOFeZXFRI7GAlxAG0n3XeSIpDZ/CPJMkYp0RFRYREQUIXD606uWLUWEOp9TR9O8bl3KoQg8ggvpwUwNN4ouh1n1c6MmLCHUvL2/l2kbvLy5hr6cCFCWZS5RudeQqMdQblWIL643ILW6Ohljm2RRxtGl3WNxIpncFxOn9BxIIJtPfBP6jQbnALu4DrldGN1DQjA7CN6hMunlMGIWkFnVIwp8v711eho8SO2hhODgL3U6ruHsur0foCXYA4Q21N9/otmSBcBRX6TLk34coNUTENXEMGdMVdGlJCXAt0iOZhdacOGxR6Z0bNR47gH2Zfq2b7j1G1oONVGNAy0tQx4otbCaE8B2jxUqMTSmu7xYEtK2gXG41ruuaLrzhU4YrHMrpab7cQSzDk2odzHWJ7wk3r/LQjYlYDojsASLDTwuLnchxWKY2lp3D8Bh2dS4/q7ZUo0zYeqkjKEOmo9uLX6nUNo33NHWVk3r3ChPdDlZZz4lSCSLNTtstq499FZKajy8tSJNzFXVrSoALqjaSXGvFXTWucrLucyVlzEi1NTSyC6t+Rc7uFN6CEy2lZ0dd/wB3hnIdTnZ6x4VoVNKaqSco5rpiPbi1ubWhLtzBflvUdnSs7n92hnZVhpleOsfBZUhqhKyZESYjl8TdcK0/KLz3qZLfCL28sU66tDjCkJQudU3kAVNcQ1t+OZIVx0BpKc/7mP0MPNgqLt7WkD+olbL/AORsh/hykAAnC6/+lt57ysedkZmKLU1GbAh7HHLdDab+8rScV91Ov4Ug6P0dJtLHOMw6ocRc68AitBQDE4lTQtPzEcWJSAGMwq0AgcTQNHiVJofR0mHQ6NMW30hD4lzR0dmpDMPqF/mpNPNixoliHEsQbLRRuZvrRoT+GNO9RSOgHRIjXzMe28OHVabRqCLi43DuC9zYKBeZ6n6qxGFvUNi2HuLrq4Ycl6aFlnl1VpjNRVERUWEREBERBQhcLrVq5YrGgjqYvb+XaR+ny8u7VCEHkMN9OCmBphgt/rRq70dqNCHUxe0fTvH6fLy5lr6cKKEsxlFZENwVsJ1LxgqxRVt21Bs4AJa3ZRSGFtKjln0Y0bqK8glas3B6yv0lFmosGWJhwBYAe3qk1htc6r8e0ThTBRaH1HEBxjTMdpca1yBJxq5xqTvU+sunp77y+WlYXZs/iAEnrMDjebhSqx9F6mzL4nTTsa0aEUJLiKihpk3uChKkTWPRslUS8MRXjNooK74jhhwqsf8AxvSk7dAh9Aw/UBT/AFPF/cFt4Epo6T7LRFiD+d1fIKrtY5iMbEvDsjC4WiOJuaFpOO1W5xgSGoIY4R5yZLng1xzGFXuNT8uW0bpOTlyeghBzySS6gFSTebRFcdgWMNBuc9v3qOGvcaBtbcSpN1BgMdijhaShw3WJWXtPF1uJ1nXGlzRhxr3K844pcrWwEzNzF4BYw59kUp+Y3nuUUpoeXfFDXxTFecWw62RxfieYUJk5iOax4hofpx/0i7zXTaD1RiYsYW3EW3bCMgmWcnaGOFt7tHpuK+AWwpRrYYLauIAqDXMrXSWrMSM608vimuVaD+Y+lF6lovUWCyhiExDvwXTy8qxgo1oHALG8t00mEcJorUc2WtfRjG1IAx61K39wXWaN0DBg0stBO04raos73XUAVURAREQEREBERAREQUIXDa1at2KxYI6mL2j6dpG7y4Yd0qEIPIILqcFLlUYVXSaz6uWKxoI6v1sH07SN3lww5YOoNyhLeSRFgHOnqsbSWmIUEfiRGtOyt/IXrntOMmohhsl7dgtJcRRra1OL/QLG0bqpD6SkWOHRKWiyGRXYbT7zmunHGa3axuV3pJOa6X0gwrz9TsTkKNF5uoof8NnJm+MSxhyfcKV//MY962Olf/qNY2UhNDnkgupV1w2495WNoWUjvi247i4lrhZF5q4EXNF3mr7knZTVrBP3KBm6ZeODYdSfmNV0WhNK2oVotbDFSGtaCKNu2+azdB6guFDYDd8S939OXguxkdVYLKF1YhG24dzR6rLPk3NRfHCzu87kNAmJMmMxr3uLy4ACgGGJzXXaM1MI7ZawG+ywX95wXZQ4QaKNAA2AUHJXrK5WtJJGukNCwYPYYK7Teea2ACqihIiIgIiICIiAiIgIiICIiAiIgIiIKELh9a9XLFqLBHVxcwfTtI3eV+WHcqhQeJ6agx4jYTYTrMMh1o1oK2rqnErI1W1Xitfahhz3EFpdSjBUgm84m79l6jD1fgB1qwCakgHAVNTQYLZNaAKC4bFf9y60r0ze3JSepwJtR3kn8rcOZvXSSOjoUIUhsDd4x7zistFRZSirREQEREBERAREQEREBERAREQEREBERAREQEREBERAREQEREBERAREQEREBERAREQEREBER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9" name="Picture 5" descr="C:\Users\aaguirre\Downloads\inmueble280x285.jpg;jsessionid=86937DB3B5007B7BA6AEC52E078B32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00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611561" y="1032271"/>
            <a:ext cx="8352927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i="1" dirty="0" smtClean="0"/>
              <a:t> </a:t>
            </a:r>
            <a:r>
              <a:rPr lang="es-ES" sz="1600" b="1" i="1" dirty="0" smtClean="0"/>
              <a:t>SE RESUELVE:</a:t>
            </a:r>
            <a:endParaRPr lang="es-PE" sz="1600" dirty="0" smtClean="0"/>
          </a:p>
          <a:p>
            <a:pPr algn="just"/>
            <a:r>
              <a:rPr lang="es-ES" sz="1600" b="1" i="1" dirty="0" smtClean="0"/>
              <a:t>Artículo 1º</a:t>
            </a:r>
            <a:r>
              <a:rPr lang="es-ES" sz="1600" i="1" dirty="0" smtClean="0"/>
              <a:t>.-</a:t>
            </a:r>
            <a:r>
              <a:rPr lang="es-ES" sz="1600" b="1" i="1" dirty="0" smtClean="0"/>
              <a:t>Nuevo plazo</a:t>
            </a:r>
            <a:endParaRPr lang="es-PE" sz="1600" dirty="0" smtClean="0"/>
          </a:p>
          <a:p>
            <a:pPr algn="just"/>
            <a:r>
              <a:rPr lang="es-ES" sz="1600" i="1" dirty="0" smtClean="0">
                <a:solidFill>
                  <a:srgbClr val="FF0000"/>
                </a:solidFill>
              </a:rPr>
              <a:t>Fijar el día 31 de diciembre de 2015, como nuevo plazo para el registro de datos en el Módulo Web de Revaluación de Edificios y Terrenos para la aplicación de lo dispuesto en la Directiva N° 002-2014-EF/51.01.l o datos en el Módulo Web de Revaluación de Edificios y Terrenos.  </a:t>
            </a:r>
            <a:endParaRPr lang="es-PE" sz="1600" dirty="0" smtClean="0">
              <a:solidFill>
                <a:srgbClr val="FF0000"/>
              </a:solidFill>
            </a:endParaRPr>
          </a:p>
          <a:p>
            <a:pPr algn="just"/>
            <a:r>
              <a:rPr lang="es-ES" sz="1600" b="1" i="1" dirty="0" smtClean="0"/>
              <a:t>Artículo 2°.-Precisar</a:t>
            </a:r>
            <a:endParaRPr lang="es-PE" sz="1600" dirty="0" smtClean="0"/>
          </a:p>
          <a:p>
            <a:pPr algn="just"/>
            <a:r>
              <a:rPr lang="es-ES" sz="1600" i="1" dirty="0" smtClean="0"/>
              <a:t>Las entidades gubernamentales a las que les sea aplicable la presente resolución deberán ingresar sus datos en la opción año 2015 del Módulo Web de Revaluación de Edificios y Terrenos y efectuar su registro en el Módulo Contabiliza del SIAF-SP u otro medio, para fines de la Cuenta General de la República 2015.</a:t>
            </a:r>
            <a:endParaRPr lang="es-PE" sz="1600" dirty="0" smtClean="0"/>
          </a:p>
          <a:p>
            <a:pPr algn="just"/>
            <a:r>
              <a:rPr lang="es-ES" sz="1600" b="1" i="1" dirty="0" smtClean="0"/>
              <a:t>Artículo 3°.-Derogación</a:t>
            </a:r>
            <a:endParaRPr lang="es-PE" sz="1600" dirty="0" smtClean="0"/>
          </a:p>
          <a:p>
            <a:pPr algn="just"/>
            <a:r>
              <a:rPr lang="es-ES" sz="1600" i="1" dirty="0" smtClean="0"/>
              <a:t>Derogar todo lo que se oponga a la presente Resolución.</a:t>
            </a:r>
            <a:endParaRPr lang="es-PE" sz="1600" dirty="0" smtClean="0"/>
          </a:p>
          <a:p>
            <a:pPr algn="just"/>
            <a:r>
              <a:rPr lang="es-ES" sz="1600" b="1" i="1" dirty="0" smtClean="0"/>
              <a:t>Artículo 4°.-Difusión en el Portal Institucional del Ministerio</a:t>
            </a:r>
            <a:r>
              <a:rPr lang="es-ES" sz="1600" i="1" dirty="0" smtClean="0"/>
              <a:t>                                                   </a:t>
            </a:r>
            <a:endParaRPr lang="es-PE" sz="1600" dirty="0" smtClean="0"/>
          </a:p>
          <a:p>
            <a:pPr algn="just"/>
            <a:r>
              <a:rPr lang="es-ES" sz="1600" i="1" dirty="0" smtClean="0"/>
              <a:t> Difundir la presente Resolución en el Portal Institucional del Ministerio de Economía y Finanzas: </a:t>
            </a:r>
            <a:r>
              <a:rPr lang="es-ES" sz="1600" i="1" u="sng" dirty="0" smtClean="0">
                <a:hlinkClick r:id="rId2"/>
              </a:rPr>
              <a:t>http://www.mef.gob.pe</a:t>
            </a:r>
            <a:r>
              <a:rPr lang="es-ES" sz="1600" i="1" dirty="0" smtClean="0"/>
              <a:t> en la misma fecha de publicación que en el Diario Oficial “El Peruano”.</a:t>
            </a:r>
            <a:endParaRPr lang="es-PE" sz="1600" dirty="0" smtClean="0"/>
          </a:p>
          <a:p>
            <a:pPr algn="just"/>
            <a:r>
              <a:rPr lang="es-ES" i="1" dirty="0" smtClean="0"/>
              <a:t>Regístrese, comuníquese y publíquese.                                </a:t>
            </a:r>
            <a:endParaRPr lang="es-PE" dirty="0" smtClean="0"/>
          </a:p>
          <a:p>
            <a:pPr algn="just"/>
            <a:r>
              <a:rPr lang="es-ES" b="1" i="1" dirty="0" smtClean="0"/>
              <a:t>   CPC OSCAR A. PAJUELO RAMÍREZ                                                                                                          </a:t>
            </a:r>
            <a:r>
              <a:rPr lang="es-ES" i="1" dirty="0" smtClean="0"/>
              <a:t>                             </a:t>
            </a:r>
            <a:r>
              <a:rPr lang="es-ES" b="1" i="1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s-PE" dirty="0" smtClean="0"/>
          </a:p>
          <a:p>
            <a:pPr algn="just"/>
            <a:r>
              <a:rPr lang="es-ES" b="1" i="1" dirty="0" smtClean="0"/>
              <a:t>                Director General  </a:t>
            </a:r>
            <a:endParaRPr lang="es-PE" dirty="0" smtClean="0"/>
          </a:p>
          <a:p>
            <a:pPr algn="just"/>
            <a:r>
              <a:rPr lang="es-ES" b="1" i="1" dirty="0" smtClean="0"/>
              <a:t>Dirección General de Contabilidad Pública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609234" y="528670"/>
            <a:ext cx="43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dirty="0" smtClean="0">
                <a:solidFill>
                  <a:srgbClr val="0070C0"/>
                </a:solidFill>
              </a:rPr>
              <a:t>Resolución Directoral Nº 012-2015-EF/51.01</a:t>
            </a:r>
            <a:endParaRPr lang="es-PE" b="1" dirty="0">
              <a:solidFill>
                <a:srgbClr val="0070C0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5868144" y="528670"/>
            <a:ext cx="2624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i="1" dirty="0" smtClean="0">
                <a:solidFill>
                  <a:srgbClr val="0070C0"/>
                </a:solidFill>
              </a:rPr>
              <a:t>Lima, 30 de junio de 2015</a:t>
            </a:r>
            <a:endParaRPr lang="es-PE" b="1" dirty="0">
              <a:solidFill>
                <a:srgbClr val="0070C0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11560" y="1556792"/>
            <a:ext cx="835292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7</a:t>
            </a:fld>
            <a:endParaRPr lang="es-PE"/>
          </a:p>
        </p:txBody>
      </p:sp>
      <p:sp>
        <p:nvSpPr>
          <p:cNvPr id="6" name="Rectángulo 4"/>
          <p:cNvSpPr/>
          <p:nvPr/>
        </p:nvSpPr>
        <p:spPr>
          <a:xfrm>
            <a:off x="500034" y="334012"/>
            <a:ext cx="63328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I. Modificación de la Vida Útil de Edificios</a:t>
            </a:r>
            <a:endParaRPr lang="es-ES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63781" y="1071546"/>
            <a:ext cx="6408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Se ha determinado las siguientes vidas útiles para las edificaciones</a:t>
            </a:r>
            <a:endParaRPr lang="es-PE" dirty="0"/>
          </a:p>
        </p:txBody>
      </p:sp>
      <p:graphicFrame>
        <p:nvGraphicFramePr>
          <p:cNvPr id="8" name="Tabla 11"/>
          <p:cNvGraphicFramePr>
            <a:graphicFrameLocks noGrp="1"/>
          </p:cNvGraphicFramePr>
          <p:nvPr>
            <p:extLst/>
          </p:nvPr>
        </p:nvGraphicFramePr>
        <p:xfrm>
          <a:off x="971600" y="1785926"/>
          <a:ext cx="6120680" cy="1759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1708"/>
                <a:gridCol w="1514759"/>
                <a:gridCol w="1434213"/>
              </a:tblGrid>
              <a:tr h="561031">
                <a:tc>
                  <a:txBody>
                    <a:bodyPr/>
                    <a:lstStyle/>
                    <a:p>
                      <a:pPr indent="-6781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Tipo de material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>
                          <a:effectLst/>
                        </a:rPr>
                        <a:t>Rango de Vida útil en años</a:t>
                      </a:r>
                      <a:endParaRPr lang="es-PE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Tasa lineal de depreciación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42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>
                          <a:effectLst/>
                        </a:rPr>
                        <a:t>Concreto/Ladrillo/Acero y otros materiales equivalentes.</a:t>
                      </a:r>
                      <a:endParaRPr lang="es-PE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61340" indent="-6089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>
                          <a:effectLst/>
                        </a:rPr>
                        <a:t>50 a 80</a:t>
                      </a:r>
                      <a:endParaRPr lang="es-PE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61340" indent="-6089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2% - 1.25%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555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 smtClean="0">
                          <a:effectLst/>
                        </a:rPr>
                        <a:t>Adobe, </a:t>
                      </a:r>
                      <a:r>
                        <a:rPr lang="es-PE" sz="1700" dirty="0">
                          <a:effectLst/>
                        </a:rPr>
                        <a:t>madera, quincha, y otros materiales equivalentes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61340" indent="-6089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33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61340" indent="-6089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700" dirty="0">
                          <a:effectLst/>
                        </a:rPr>
                        <a:t>3%</a:t>
                      </a:r>
                      <a:endParaRPr lang="es-PE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CuadroTexto 6"/>
          <p:cNvSpPr txBox="1"/>
          <p:nvPr/>
        </p:nvSpPr>
        <p:spPr>
          <a:xfrm>
            <a:off x="785786" y="4032128"/>
            <a:ext cx="7767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u="sng" dirty="0"/>
              <a:t>Metodología para la modificación de vida útil</a:t>
            </a:r>
          </a:p>
          <a:p>
            <a:endParaRPr lang="es-PE" b="1" u="sng" dirty="0"/>
          </a:p>
          <a:p>
            <a:pPr marL="342900" indent="-342900">
              <a:buFont typeface="+mj-lt"/>
              <a:buAutoNum type="arabicPeriod"/>
            </a:pPr>
            <a:r>
              <a:rPr lang="es-PE" dirty="0"/>
              <a:t>Recalculo de la depreciación al 31.12.2013 </a:t>
            </a:r>
          </a:p>
          <a:p>
            <a:pPr marL="342900" indent="-342900">
              <a:buFont typeface="+mj-lt"/>
              <a:buAutoNum type="arabicPeriod"/>
            </a:pPr>
            <a:r>
              <a:rPr lang="es-PE" dirty="0"/>
              <a:t>Determinación de la diferencia.</a:t>
            </a:r>
          </a:p>
          <a:p>
            <a:pPr marL="342900" indent="-342900">
              <a:buFont typeface="+mj-lt"/>
              <a:buAutoNum type="arabicPeriod"/>
            </a:pPr>
            <a:r>
              <a:rPr lang="es-PE" dirty="0"/>
              <a:t>Registro de la diferencia debitando a depreciación acumulada y abonando a resultados </a:t>
            </a:r>
            <a:r>
              <a:rPr lang="es-PE" dirty="0" smtClean="0"/>
              <a:t>acumulados - superávit.</a:t>
            </a:r>
            <a:endParaRPr lang="es-PE" dirty="0"/>
          </a:p>
        </p:txBody>
      </p:sp>
      <p:grpSp>
        <p:nvGrpSpPr>
          <p:cNvPr id="13" name="12 Grupo"/>
          <p:cNvGrpSpPr/>
          <p:nvPr/>
        </p:nvGrpSpPr>
        <p:grpSpPr>
          <a:xfrm>
            <a:off x="6876256" y="4055806"/>
            <a:ext cx="2088232" cy="524741"/>
            <a:chOff x="6876256" y="4055806"/>
            <a:chExt cx="2088232" cy="524741"/>
          </a:xfrm>
        </p:grpSpPr>
        <p:sp>
          <p:nvSpPr>
            <p:cNvPr id="10" name="9 CuadroTexto"/>
            <p:cNvSpPr txBox="1"/>
            <p:nvPr/>
          </p:nvSpPr>
          <p:spPr>
            <a:xfrm>
              <a:off x="6876256" y="4057327"/>
              <a:ext cx="11797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PE" sz="1400" b="1" dirty="0" smtClean="0">
                  <a:solidFill>
                    <a:srgbClr val="FF0000"/>
                  </a:solidFill>
                </a:rPr>
                <a:t>Tasa anual    </a:t>
              </a:r>
            </a:p>
            <a:p>
              <a:r>
                <a:rPr lang="es-PE" sz="1400" b="1" dirty="0" smtClean="0">
                  <a:solidFill>
                    <a:srgbClr val="FF0000"/>
                  </a:solidFill>
                </a:rPr>
                <a:t>depreciación </a:t>
              </a:r>
              <a:endParaRPr lang="es-PE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8303730" y="4055806"/>
              <a:ext cx="6607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PE" sz="1400" b="1" u="sng" dirty="0" smtClean="0">
                  <a:solidFill>
                    <a:srgbClr val="FF0000"/>
                  </a:solidFill>
                </a:rPr>
                <a:t>100%</a:t>
              </a:r>
            </a:p>
            <a:p>
              <a:r>
                <a:rPr lang="es-PE" sz="1400" b="1" dirty="0" smtClean="0">
                  <a:solidFill>
                    <a:srgbClr val="FF0000"/>
                  </a:solidFill>
                </a:rPr>
                <a:t># años</a:t>
              </a:r>
              <a:endParaRPr lang="es-PE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11 CuadroTexto"/>
            <p:cNvSpPr txBox="1"/>
            <p:nvPr/>
          </p:nvSpPr>
          <p:spPr>
            <a:xfrm>
              <a:off x="7998908" y="4149080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PE" sz="1400" b="1" dirty="0" smtClean="0">
                  <a:solidFill>
                    <a:srgbClr val="FF0000"/>
                  </a:solidFill>
                </a:rPr>
                <a:t>=</a:t>
              </a:r>
              <a:endParaRPr lang="es-PE" sz="1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8</a:t>
            </a:fld>
            <a:endParaRPr lang="es-PE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684003" y="1142984"/>
          <a:ext cx="7888525" cy="2428892"/>
        </p:xfrm>
        <a:graphic>
          <a:graphicData uri="http://schemas.openxmlformats.org/presentationml/2006/ole">
            <p:oleObj spid="_x0000_s1025" name="Worksheet" r:id="rId3" imgW="6991380" imgH="2152560" progId="Excel.Sheet.8">
              <p:embed/>
            </p:oleObj>
          </a:graphicData>
        </a:graphic>
      </p:graphicFrame>
      <p:sp>
        <p:nvSpPr>
          <p:cNvPr id="5" name="Rectángulo 4"/>
          <p:cNvSpPr/>
          <p:nvPr/>
        </p:nvSpPr>
        <p:spPr>
          <a:xfrm>
            <a:off x="500034" y="334012"/>
            <a:ext cx="68441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Caso Modificación de la Vida Útil de </a:t>
            </a:r>
            <a:r>
              <a:rPr lang="es-E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4" action="ppaction://hlinksldjump"/>
              </a:rPr>
              <a:t>Edificios</a:t>
            </a:r>
            <a:endParaRPr lang="es-ES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214414" y="3857628"/>
          <a:ext cx="3133725" cy="333375"/>
        </p:xfrm>
        <a:graphic>
          <a:graphicData uri="http://schemas.openxmlformats.org/presentationml/2006/ole">
            <p:oleObj spid="_x0000_s1027" name="Worksheet" r:id="rId5" imgW="3133620" imgH="333465" progId="Excel.Sheet.8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4857752" y="3881443"/>
          <a:ext cx="3133725" cy="333375"/>
        </p:xfrm>
        <a:graphic>
          <a:graphicData uri="http://schemas.openxmlformats.org/presentationml/2006/ole">
            <p:oleObj spid="_x0000_s1028" name="Worksheet" r:id="rId6" imgW="3133620" imgH="333465" progId="Excel.Sheet.8">
              <p:embed/>
            </p:oleObj>
          </a:graphicData>
        </a:graphic>
      </p:graphicFrame>
      <p:sp>
        <p:nvSpPr>
          <p:cNvPr id="10" name="9 Llamada con línea 3"/>
          <p:cNvSpPr/>
          <p:nvPr/>
        </p:nvSpPr>
        <p:spPr>
          <a:xfrm>
            <a:off x="2500298" y="5786454"/>
            <a:ext cx="1714512" cy="35719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28430"/>
              <a:gd name="adj8" fmla="val -4294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Costo de Adquisición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1" name="10 Llamada con línea 3"/>
          <p:cNvSpPr/>
          <p:nvPr/>
        </p:nvSpPr>
        <p:spPr>
          <a:xfrm>
            <a:off x="2652698" y="5357826"/>
            <a:ext cx="1714512" cy="35719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305764"/>
              <a:gd name="adj8" fmla="val -2961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3.00% anual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2" name="11 Llamada con línea 3"/>
          <p:cNvSpPr/>
          <p:nvPr/>
        </p:nvSpPr>
        <p:spPr>
          <a:xfrm>
            <a:off x="2857488" y="4929198"/>
            <a:ext cx="1714512" cy="35719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77765"/>
              <a:gd name="adj8" fmla="val -2461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Número de años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3" name="12 Llamada con línea 3"/>
          <p:cNvSpPr/>
          <p:nvPr/>
        </p:nvSpPr>
        <p:spPr>
          <a:xfrm>
            <a:off x="4071934" y="4500570"/>
            <a:ext cx="1714512" cy="35719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7100"/>
              <a:gd name="adj8" fmla="val -2405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 Número de meses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4" name="13 Cerrar llave"/>
          <p:cNvSpPr/>
          <p:nvPr/>
        </p:nvSpPr>
        <p:spPr>
          <a:xfrm rot="5400000">
            <a:off x="3100374" y="3614743"/>
            <a:ext cx="285752" cy="1200152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14 Cerrar llave"/>
          <p:cNvSpPr/>
          <p:nvPr/>
        </p:nvSpPr>
        <p:spPr>
          <a:xfrm rot="5400000">
            <a:off x="1847834" y="3686180"/>
            <a:ext cx="285752" cy="1057276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6208713" y="4997450"/>
          <a:ext cx="2212975" cy="946150"/>
        </p:xfrm>
        <a:graphic>
          <a:graphicData uri="http://schemas.openxmlformats.org/presentationml/2006/ole">
            <p:oleObj spid="_x0000_s1029" name="Worksheet" r:id="rId7" imgW="1609740" imgH="65722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9</a:t>
            </a:fld>
            <a:endParaRPr lang="es-PE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/>
          <a:srcRect l="43359" t="61812" r="41145" b="18500"/>
          <a:stretch/>
        </p:blipFill>
        <p:spPr>
          <a:xfrm>
            <a:off x="971600" y="2357430"/>
            <a:ext cx="3456384" cy="2468846"/>
          </a:xfrm>
          <a:prstGeom prst="rect">
            <a:avLst/>
          </a:prstGeom>
        </p:spPr>
      </p:pic>
      <p:sp>
        <p:nvSpPr>
          <p:cNvPr id="4" name="Rectángulo 4"/>
          <p:cNvSpPr/>
          <p:nvPr/>
        </p:nvSpPr>
        <p:spPr>
          <a:xfrm>
            <a:off x="500034" y="334012"/>
            <a:ext cx="574099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II. Revaluación de Edificios y Terrenos</a:t>
            </a:r>
            <a:endParaRPr lang="es-ES" sz="28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CuadroTexto 6"/>
          <p:cNvSpPr txBox="1"/>
          <p:nvPr/>
        </p:nvSpPr>
        <p:spPr>
          <a:xfrm>
            <a:off x="928662" y="1214422"/>
            <a:ext cx="76026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/>
              <a:t>El año de origen no podrá ser menor al ejercicio 2005, ya que en ejercicios anteriores, los activos fueron ajustados por efectos de inflación. A continuación se muestran los factores de ajuste determinados: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928662" y="5000636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dirty="0" smtClean="0"/>
              <a:t>Deterioro</a:t>
            </a:r>
          </a:p>
          <a:p>
            <a:r>
              <a:rPr lang="es-PE" dirty="0" smtClean="0"/>
              <a:t>Cuando la tasación del edificio sea menor que el valor en libros (neto de depreciación) se deberá reconocer la estimación por deterioro, no rebajando el valor del activo</a:t>
            </a:r>
            <a:endParaRPr lang="es-PE" dirty="0"/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3760" y="2769624"/>
            <a:ext cx="4059361" cy="190500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201096"/>
            <a:ext cx="823913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presupues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presupuesto</Template>
  <TotalTime>29362</TotalTime>
  <Words>2296</Words>
  <Application>Microsoft Office PowerPoint</Application>
  <PresentationFormat>Presentación en pantalla (4:3)</PresentationFormat>
  <Paragraphs>294</Paragraphs>
  <Slides>56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56</vt:i4>
      </vt:variant>
    </vt:vector>
  </HeadingPairs>
  <TitlesOfParts>
    <vt:vector size="60" baseType="lpstr">
      <vt:lpstr>presupuesto</vt:lpstr>
      <vt:lpstr>Tema de Office</vt:lpstr>
      <vt:lpstr>Worksheet</vt:lpstr>
      <vt:lpstr>Hoja de cálculo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aaguirre</dc:creator>
  <cp:lastModifiedBy>ss</cp:lastModifiedBy>
  <cp:revision>1449</cp:revision>
  <dcterms:created xsi:type="dcterms:W3CDTF">2014-01-16T21:41:18Z</dcterms:created>
  <dcterms:modified xsi:type="dcterms:W3CDTF">2015-07-09T16:16:42Z</dcterms:modified>
</cp:coreProperties>
</file>